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Lst>
  <p:notesMasterIdLst>
    <p:notesMasterId r:id="rId24"/>
  </p:notesMasterIdLst>
  <p:sldIdLst>
    <p:sldId id="259" r:id="rId3"/>
    <p:sldId id="260" r:id="rId4"/>
    <p:sldId id="261" r:id="rId5"/>
    <p:sldId id="262" r:id="rId6"/>
    <p:sldId id="263" r:id="rId7"/>
    <p:sldId id="279" r:id="rId8"/>
    <p:sldId id="280" r:id="rId9"/>
    <p:sldId id="277" r:id="rId10"/>
    <p:sldId id="27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6C115-268D-4896-B8A3-778619EDDBF0}" type="datetimeFigureOut">
              <a:rPr lang="zh-TW" altLang="en-US" smtClean="0"/>
              <a:pPr/>
              <a:t>2017/9/12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31B55-5BEA-4A65-8867-83DA6FAB8539}" type="slidenum">
              <a:rPr lang="zh-TW" altLang="en-US" smtClean="0"/>
              <a:pPr/>
              <a:t>‹#›</a:t>
            </a:fld>
            <a:endParaRPr lang="zh-TW" altLang="en-US"/>
          </a:p>
        </p:txBody>
      </p:sp>
    </p:spTree>
    <p:extLst>
      <p:ext uri="{BB962C8B-B14F-4D97-AF65-F5344CB8AC3E}">
        <p14:creationId xmlns:p14="http://schemas.microsoft.com/office/powerpoint/2010/main" val="389286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9C84606E-D8ED-449E-8E89-0DC2D9DE32FB}" type="slidenum">
              <a:rPr lang="en-US" altLang="zh-TW" smtClean="0"/>
              <a:pPr/>
              <a:t>13</a:t>
            </a:fld>
            <a:endParaRPr lang="en-US" altLang="zh-TW" smtClean="0"/>
          </a:p>
        </p:txBody>
      </p:sp>
      <p:sp>
        <p:nvSpPr>
          <p:cNvPr id="569347" name="Rectangle 2"/>
          <p:cNvSpPr>
            <a:spLocks noGrp="1" noRot="1" noChangeAspect="1" noChangeArrowheads="1" noTextEdit="1"/>
          </p:cNvSpPr>
          <p:nvPr>
            <p:ph type="sldImg"/>
          </p:nvPr>
        </p:nvSpPr>
        <p:spPr>
          <a:xfrm>
            <a:off x="1133475" y="674688"/>
            <a:ext cx="4605338" cy="3454400"/>
          </a:xfrm>
          <a:ln/>
        </p:spPr>
      </p:sp>
      <p:sp>
        <p:nvSpPr>
          <p:cNvPr id="569348" name="Rectangle 3"/>
          <p:cNvSpPr>
            <a:spLocks noGrp="1" noChangeArrowheads="1"/>
          </p:cNvSpPr>
          <p:nvPr>
            <p:ph type="body" idx="1"/>
          </p:nvPr>
        </p:nvSpPr>
        <p:spPr>
          <a:xfrm>
            <a:off x="896938" y="4351338"/>
            <a:ext cx="5073650" cy="4127500"/>
          </a:xfrm>
          <a:noFill/>
          <a:ln/>
        </p:spPr>
        <p:txBody>
          <a:bodyPr lIns="89736" tIns="44868" rIns="89736" bIns="44868"/>
          <a:lstStyle/>
          <a:p>
            <a:pPr eaLnBrk="1" hangingPunct="1"/>
            <a:r>
              <a:rPr lang="en-US" altLang="zh-TW" smtClean="0"/>
              <a:t>Just a brief note about trading exchanges. Transition to eBusiness and B2B e-marketplaces is natural evolution. Ultimately we see the world moving to e-Ecosytems in which businesses participate in many marketplaces and marketplaces are linked together extending the breadth and depth of e-business reach.</a:t>
            </a:r>
          </a:p>
          <a:p>
            <a:pPr eaLnBrk="1" hangingPunct="1"/>
            <a:r>
              <a:rPr lang="en-US" altLang="zh-TW" smtClean="0"/>
              <a:t>Trading exchanges are an extension of where the integration of enterprise applications are going. A trading exchange can be thought of a hosted facility for transactions between businesses participating in the exchange. </a:t>
            </a:r>
          </a:p>
          <a:p>
            <a:pPr eaLnBrk="1" hangingPunct="1"/>
            <a:r>
              <a:rPr lang="en-US" altLang="zh-TW" smtClean="0"/>
              <a:t>Here are a number of models that are possible with trading exchanges. Note that there are many more dimensions to the size, and nature of trading exchanges and so far each is somewhat different.</a:t>
            </a:r>
          </a:p>
          <a:p>
            <a:pPr eaLnBrk="1" hangingPunct="1"/>
            <a:r>
              <a:rPr lang="en-US" altLang="zh-TW" smtClean="0"/>
              <a:t>All of this does not mean that eSCM goes away. They are still deployed for the enterprise and the trading exchange is yet another source of transactions and information. Indeed, the principles of eSCM, managing the availability of product thru the chain and the associated costs including the businesses cash to cash cycle time, are still key to success. Only the medium in which business is conducted changes.</a:t>
            </a:r>
          </a:p>
        </p:txBody>
      </p:sp>
    </p:spTree>
    <p:extLst>
      <p:ext uri="{BB962C8B-B14F-4D97-AF65-F5344CB8AC3E}">
        <p14:creationId xmlns:p14="http://schemas.microsoft.com/office/powerpoint/2010/main" val="338775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6250" y="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76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fld id="{9C79135E-A301-4033-95AC-01119BF88BBF}"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F6749BD2-5C4C-40A0-815C-E6EC52467F01}"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6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p:cNvSpPr>
            <a:spLocks noGrp="1" noChangeArrowheads="1"/>
          </p:cNvSpPr>
          <p:nvPr>
            <p:ph type="sldNum" sz="quarter" idx="12"/>
          </p:nvPr>
        </p:nvSpPr>
        <p:spPr>
          <a:ln/>
        </p:spPr>
        <p:txBody>
          <a:bodyPr/>
          <a:lstStyle>
            <a:lvl1pPr>
              <a:defRPr/>
            </a:lvl1pPr>
          </a:lstStyle>
          <a:p>
            <a:pPr>
              <a:defRPr/>
            </a:pPr>
            <a:fld id="{D9BD29C6-6D28-497A-BE09-D4D4EE79A1EF}"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2843EA2-B7A8-40E0-8643-3C845B00A03D}"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61254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C34E1A44-03B8-4E31-8897-EE52B06832E0}"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0589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A9BFE845-166F-4370-B463-1C2FB630B83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93092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6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D481035-CC87-4D1B-99F5-956B7B3E25F5}"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8189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mailto:lgg@cs.ntust.edu.tw"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hyperlink" Target="mailto:lgg@cs.ntust.edu.tw"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7" cstate="print"/>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8"/>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solidFill>
                  <a:srgbClr val="FFFFFF"/>
                </a:solidFill>
              </a:endParaRPr>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solidFill>
                  <a:srgbClr val="FFFFFF"/>
                </a:solidFill>
              </a:endParaRPr>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solidFill>
                  <a:srgbClr val="FFFFFF"/>
                </a:solidFill>
              </a:rPr>
              <a:pPr/>
              <a:t>‹#›</a:t>
            </a:fld>
            <a:endParaRPr lang="en-US" altLang="zh-TW">
              <a:solidFill>
                <a:srgbClr val="FFFFFF"/>
              </a:solidFill>
            </a:endParaRPr>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6"/>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rPr>
                <a:t>李國光   </a:t>
              </a:r>
              <a:r>
                <a:rPr lang="zh-TW" altLang="en-US" sz="1200">
                  <a:solidFill>
                    <a:srgbClr val="FFFF00"/>
                  </a:solidFill>
                  <a:sym typeface="Symbol" pitchFamily="18" charset="2"/>
                </a:rPr>
                <a:t></a:t>
              </a:r>
              <a:r>
                <a:rPr lang="zh-TW" altLang="en-US" sz="1200">
                  <a:solidFill>
                    <a:srgbClr val="FFFF00"/>
                  </a:solidFill>
                </a:rPr>
                <a:t> 版權所有   </a:t>
              </a:r>
              <a:r>
                <a:rPr lang="en-US" altLang="zh-TW" sz="1200">
                  <a:solidFill>
                    <a:srgbClr val="FFFF00"/>
                  </a:solidFill>
                </a:rPr>
                <a:t>Tel: 02-2737-6782  Email: </a:t>
              </a:r>
              <a:r>
                <a:rPr lang="en-US" altLang="zh-TW" sz="1200">
                  <a:solidFill>
                    <a:srgbClr val="FFFF00"/>
                  </a:solidFill>
                  <a:hlinkClick r:id="rId7"/>
                </a:rPr>
                <a:t>lgg@cs.ntust.edu.tw</a:t>
              </a:r>
              <a:endParaRPr lang="en-US" altLang="zh-TW" sz="1200" b="1">
                <a:solidFill>
                  <a:srgbClr val="FFFFFF"/>
                </a:solidFill>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rPr>
                <a:t>知識與遠見的結合，才能夠避免無知與短視</a:t>
              </a:r>
              <a:r>
                <a:rPr lang="en-US" altLang="zh-TW" sz="1200">
                  <a:solidFill>
                    <a:srgbClr val="FF3300"/>
                  </a:solidFill>
                  <a:latin typeface="標楷體" pitchFamily="65" charset="-120"/>
                </a:rPr>
                <a:t>---</a:t>
              </a:r>
              <a:r>
                <a:rPr lang="zh-TW" altLang="en-US" sz="1200">
                  <a:solidFill>
                    <a:srgbClr val="FF3300"/>
                  </a:solidFill>
                  <a:latin typeface="標楷體" pitchFamily="65" charset="-120"/>
                </a:rPr>
                <a:t>高希均</a:t>
              </a:r>
            </a:p>
          </p:txBody>
        </p:sp>
      </p:grpSp>
    </p:spTree>
    <p:extLst>
      <p:ext uri="{BB962C8B-B14F-4D97-AF65-F5344CB8AC3E}">
        <p14:creationId xmlns:p14="http://schemas.microsoft.com/office/powerpoint/2010/main" val="1081135348"/>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5.xml"/><Relationship Id="rId5" Type="http://schemas.openxmlformats.org/officeDocument/2006/relationships/image" Target="../media/image18.wmf"/><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5.xml"/><Relationship Id="rId5" Type="http://schemas.openxmlformats.org/officeDocument/2006/relationships/image" Target="../media/image18.wmf"/><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gif"/><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8.gif"/><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投影片編號版面配置區 5"/>
          <p:cNvSpPr>
            <a:spLocks noGrp="1"/>
          </p:cNvSpPr>
          <p:nvPr>
            <p:ph type="sldNum" sz="quarter" idx="12"/>
          </p:nvPr>
        </p:nvSpPr>
        <p:spPr/>
        <p:txBody>
          <a:bodyPr/>
          <a:lstStyle/>
          <a:p>
            <a:pPr>
              <a:defRPr/>
            </a:pPr>
            <a:fld id="{CC807E76-CBE8-4EAA-9DAF-0FCA56717ACC}" type="slidenum">
              <a:rPr lang="en-US" altLang="zh-TW"/>
              <a:pPr>
                <a:defRPr/>
              </a:pPr>
              <a:t>1</a:t>
            </a:fld>
            <a:endParaRPr lang="en-US" altLang="zh-TW"/>
          </a:p>
        </p:txBody>
      </p:sp>
      <p:sp>
        <p:nvSpPr>
          <p:cNvPr id="483357" name="Rectangle 29"/>
          <p:cNvSpPr>
            <a:spLocks noGrp="1" noChangeArrowheads="1"/>
          </p:cNvSpPr>
          <p:nvPr>
            <p:ph type="title"/>
          </p:nvPr>
        </p:nvSpPr>
        <p:spPr/>
        <p:txBody>
          <a:bodyPr/>
          <a:lstStyle/>
          <a:p>
            <a:pPr eaLnBrk="1" hangingPunct="1">
              <a:spcBef>
                <a:spcPct val="20000"/>
              </a:spcBef>
              <a:defRPr/>
            </a:pPr>
            <a:r>
              <a:rPr lang="zh-TW" altLang="en-US" smtClean="0">
                <a:latin typeface="標楷體" pitchFamily="65" charset="-120"/>
              </a:rPr>
              <a:t>外在環境：機會或威脅？</a:t>
            </a:r>
          </a:p>
        </p:txBody>
      </p:sp>
      <p:sp>
        <p:nvSpPr>
          <p:cNvPr id="112644" name="Oval 32"/>
          <p:cNvSpPr>
            <a:spLocks noChangeArrowheads="1"/>
          </p:cNvSpPr>
          <p:nvPr/>
        </p:nvSpPr>
        <p:spPr bwMode="auto">
          <a:xfrm>
            <a:off x="1371600" y="1066800"/>
            <a:ext cx="6019800" cy="5257800"/>
          </a:xfrm>
          <a:prstGeom prst="ellipse">
            <a:avLst/>
          </a:prstGeom>
          <a:solidFill>
            <a:srgbClr val="660033"/>
          </a:solidFill>
          <a:ln w="9525">
            <a:solidFill>
              <a:schemeClr val="tx1"/>
            </a:solidFill>
            <a:round/>
            <a:headEnd/>
            <a:tailEnd/>
          </a:ln>
        </p:spPr>
        <p:txBody>
          <a:bodyPr wrap="none" anchor="ctr"/>
          <a:lstStyle/>
          <a:p>
            <a:endParaRPr lang="zh-TW" altLang="en-US"/>
          </a:p>
        </p:txBody>
      </p:sp>
      <p:sp>
        <p:nvSpPr>
          <p:cNvPr id="112645" name="Oval 33"/>
          <p:cNvSpPr>
            <a:spLocks noChangeArrowheads="1"/>
          </p:cNvSpPr>
          <p:nvPr/>
        </p:nvSpPr>
        <p:spPr bwMode="auto">
          <a:xfrm>
            <a:off x="2971800" y="2362200"/>
            <a:ext cx="2971800" cy="2743200"/>
          </a:xfrm>
          <a:prstGeom prst="ellipse">
            <a:avLst/>
          </a:prstGeom>
          <a:solidFill>
            <a:srgbClr val="003300"/>
          </a:solidFill>
          <a:ln w="28575">
            <a:solidFill>
              <a:schemeClr val="tx1"/>
            </a:solidFill>
            <a:round/>
            <a:headEnd/>
            <a:tailEnd/>
          </a:ln>
        </p:spPr>
        <p:txBody>
          <a:bodyPr wrap="none" anchor="ctr"/>
          <a:lstStyle/>
          <a:p>
            <a:endParaRPr lang="zh-TW" altLang="en-US"/>
          </a:p>
        </p:txBody>
      </p:sp>
      <p:sp>
        <p:nvSpPr>
          <p:cNvPr id="112646" name="Line 34"/>
          <p:cNvSpPr>
            <a:spLocks noChangeShapeType="1"/>
          </p:cNvSpPr>
          <p:nvPr/>
        </p:nvSpPr>
        <p:spPr bwMode="auto">
          <a:xfrm>
            <a:off x="4495800" y="1066800"/>
            <a:ext cx="0" cy="2133600"/>
          </a:xfrm>
          <a:prstGeom prst="line">
            <a:avLst/>
          </a:prstGeom>
          <a:noFill/>
          <a:ln w="28575">
            <a:solidFill>
              <a:schemeClr val="tx1"/>
            </a:solidFill>
            <a:round/>
            <a:headEnd/>
            <a:tailEnd/>
          </a:ln>
        </p:spPr>
        <p:txBody>
          <a:bodyPr wrap="none" anchor="ctr"/>
          <a:lstStyle/>
          <a:p>
            <a:endParaRPr lang="zh-TW" altLang="en-US"/>
          </a:p>
        </p:txBody>
      </p:sp>
      <p:sp>
        <p:nvSpPr>
          <p:cNvPr id="112647" name="Line 35"/>
          <p:cNvSpPr>
            <a:spLocks noChangeShapeType="1"/>
          </p:cNvSpPr>
          <p:nvPr/>
        </p:nvSpPr>
        <p:spPr bwMode="auto">
          <a:xfrm>
            <a:off x="4495800" y="5105400"/>
            <a:ext cx="0" cy="1219200"/>
          </a:xfrm>
          <a:prstGeom prst="line">
            <a:avLst/>
          </a:prstGeom>
          <a:noFill/>
          <a:ln w="9525">
            <a:solidFill>
              <a:schemeClr val="tx1"/>
            </a:solidFill>
            <a:round/>
            <a:headEnd/>
            <a:tailEnd/>
          </a:ln>
        </p:spPr>
        <p:txBody>
          <a:bodyPr wrap="none" anchor="ctr"/>
          <a:lstStyle/>
          <a:p>
            <a:endParaRPr lang="zh-TW" altLang="en-US"/>
          </a:p>
        </p:txBody>
      </p:sp>
      <p:sp>
        <p:nvSpPr>
          <p:cNvPr id="112648" name="Oval 36"/>
          <p:cNvSpPr>
            <a:spLocks noChangeArrowheads="1"/>
          </p:cNvSpPr>
          <p:nvPr/>
        </p:nvSpPr>
        <p:spPr bwMode="auto">
          <a:xfrm>
            <a:off x="3886200" y="3200400"/>
            <a:ext cx="1219200" cy="1066800"/>
          </a:xfrm>
          <a:prstGeom prst="ellipse">
            <a:avLst/>
          </a:prstGeom>
          <a:solidFill>
            <a:schemeClr val="bg2"/>
          </a:solidFill>
          <a:ln w="28575">
            <a:solidFill>
              <a:schemeClr val="tx1"/>
            </a:solidFill>
            <a:round/>
            <a:headEnd/>
            <a:tailEnd/>
          </a:ln>
        </p:spPr>
        <p:txBody>
          <a:bodyPr wrap="none" anchor="ctr"/>
          <a:lstStyle/>
          <a:p>
            <a:endParaRPr lang="zh-TW" altLang="en-US"/>
          </a:p>
        </p:txBody>
      </p:sp>
      <p:sp>
        <p:nvSpPr>
          <p:cNvPr id="112649" name="Text Box 37"/>
          <p:cNvSpPr txBox="1">
            <a:spLocks noChangeArrowheads="1"/>
          </p:cNvSpPr>
          <p:nvPr/>
        </p:nvSpPr>
        <p:spPr bwMode="auto">
          <a:xfrm>
            <a:off x="4267200" y="3505200"/>
            <a:ext cx="539750" cy="457200"/>
          </a:xfrm>
          <a:prstGeom prst="rect">
            <a:avLst/>
          </a:prstGeom>
          <a:noFill/>
          <a:ln w="9525">
            <a:noFill/>
            <a:miter lim="800000"/>
            <a:headEnd/>
            <a:tailEnd/>
          </a:ln>
        </p:spPr>
        <p:txBody>
          <a:bodyPr wrap="none">
            <a:spAutoFit/>
          </a:bodyPr>
          <a:lstStyle/>
          <a:p>
            <a:pPr algn="ctr">
              <a:spcBef>
                <a:spcPct val="20000"/>
              </a:spcBef>
            </a:pPr>
            <a:r>
              <a:rPr lang="en-US" altLang="zh-TW" sz="2400">
                <a:latin typeface="Times New Roman" pitchFamily="18" charset="0"/>
              </a:rPr>
              <a:t>3C</a:t>
            </a:r>
          </a:p>
        </p:txBody>
      </p:sp>
      <p:sp>
        <p:nvSpPr>
          <p:cNvPr id="112650" name="Line 38"/>
          <p:cNvSpPr>
            <a:spLocks noChangeShapeType="1"/>
          </p:cNvSpPr>
          <p:nvPr/>
        </p:nvSpPr>
        <p:spPr bwMode="auto">
          <a:xfrm flipH="1">
            <a:off x="2133600" y="4038600"/>
            <a:ext cx="1828800" cy="1371600"/>
          </a:xfrm>
          <a:prstGeom prst="line">
            <a:avLst/>
          </a:prstGeom>
          <a:noFill/>
          <a:ln w="28575">
            <a:solidFill>
              <a:schemeClr val="tx1"/>
            </a:solidFill>
            <a:round/>
            <a:headEnd/>
            <a:tailEnd/>
          </a:ln>
        </p:spPr>
        <p:txBody>
          <a:bodyPr wrap="none" anchor="ctr"/>
          <a:lstStyle/>
          <a:p>
            <a:endParaRPr lang="zh-TW" altLang="en-US"/>
          </a:p>
        </p:txBody>
      </p:sp>
      <p:sp>
        <p:nvSpPr>
          <p:cNvPr id="112651" name="Line 39"/>
          <p:cNvSpPr>
            <a:spLocks noChangeShapeType="1"/>
          </p:cNvSpPr>
          <p:nvPr/>
        </p:nvSpPr>
        <p:spPr bwMode="auto">
          <a:xfrm>
            <a:off x="5029200" y="4038600"/>
            <a:ext cx="1752600" cy="1219200"/>
          </a:xfrm>
          <a:prstGeom prst="line">
            <a:avLst/>
          </a:prstGeom>
          <a:noFill/>
          <a:ln w="28575">
            <a:solidFill>
              <a:schemeClr val="tx1"/>
            </a:solidFill>
            <a:round/>
            <a:headEnd/>
            <a:tailEnd/>
          </a:ln>
        </p:spPr>
        <p:txBody>
          <a:bodyPr wrap="none" anchor="ctr"/>
          <a:lstStyle/>
          <a:p>
            <a:endParaRPr lang="zh-TW" altLang="en-US"/>
          </a:p>
        </p:txBody>
      </p:sp>
      <p:sp>
        <p:nvSpPr>
          <p:cNvPr id="112652" name="Text Box 40"/>
          <p:cNvSpPr txBox="1">
            <a:spLocks noChangeArrowheads="1"/>
          </p:cNvSpPr>
          <p:nvPr/>
        </p:nvSpPr>
        <p:spPr bwMode="auto">
          <a:xfrm>
            <a:off x="3810000" y="4492625"/>
            <a:ext cx="1327150" cy="366713"/>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競爭白熱化</a:t>
            </a:r>
            <a:endParaRPr lang="zh-TW" altLang="en-US" sz="2400" b="1">
              <a:solidFill>
                <a:srgbClr val="66FF33"/>
              </a:solidFill>
              <a:latin typeface="Times New Roman" pitchFamily="18" charset="0"/>
            </a:endParaRPr>
          </a:p>
        </p:txBody>
      </p:sp>
      <p:sp>
        <p:nvSpPr>
          <p:cNvPr id="112653" name="Text Box 41"/>
          <p:cNvSpPr txBox="1">
            <a:spLocks noChangeArrowheads="1"/>
          </p:cNvSpPr>
          <p:nvPr/>
        </p:nvSpPr>
        <p:spPr bwMode="auto">
          <a:xfrm>
            <a:off x="3200400" y="2895600"/>
            <a:ext cx="869950" cy="1027113"/>
          </a:xfrm>
          <a:prstGeom prst="rect">
            <a:avLst/>
          </a:prstGeom>
          <a:noFill/>
          <a:ln w="9525">
            <a:noFill/>
            <a:miter lim="800000"/>
            <a:headEnd/>
            <a:tailEnd/>
          </a:ln>
        </p:spPr>
        <p:txBody>
          <a:bodyPr wrap="none">
            <a:spAutoFit/>
          </a:bodyPr>
          <a:lstStyle/>
          <a:p>
            <a:pPr>
              <a:spcBef>
                <a:spcPct val="20000"/>
              </a:spcBef>
            </a:pPr>
            <a:r>
              <a:rPr lang="zh-TW" altLang="en-US" b="1">
                <a:solidFill>
                  <a:srgbClr val="FF99FF"/>
                </a:solidFill>
                <a:latin typeface="Times New Roman" pitchFamily="18" charset="0"/>
                <a:ea typeface="標楷體" pitchFamily="65" charset="-120"/>
              </a:rPr>
              <a:t>成功法</a:t>
            </a:r>
          </a:p>
          <a:p>
            <a:pPr>
              <a:spcBef>
                <a:spcPct val="20000"/>
              </a:spcBef>
            </a:pPr>
            <a:r>
              <a:rPr lang="zh-TW" altLang="en-US" b="1">
                <a:solidFill>
                  <a:srgbClr val="FF99FF"/>
                </a:solidFill>
                <a:latin typeface="Times New Roman" pitchFamily="18" charset="0"/>
                <a:ea typeface="標楷體" pitchFamily="65" charset="-120"/>
              </a:rPr>
              <a:t>則不斷</a:t>
            </a:r>
          </a:p>
          <a:p>
            <a:pPr>
              <a:spcBef>
                <a:spcPct val="20000"/>
              </a:spcBef>
            </a:pPr>
            <a:r>
              <a:rPr lang="zh-TW" altLang="en-US" b="1">
                <a:solidFill>
                  <a:srgbClr val="FF99FF"/>
                </a:solidFill>
                <a:latin typeface="Times New Roman" pitchFamily="18" charset="0"/>
                <a:ea typeface="標楷體" pitchFamily="65" charset="-120"/>
              </a:rPr>
              <a:t>改變</a:t>
            </a:r>
            <a:endParaRPr lang="zh-TW" altLang="en-US" sz="2400" b="1">
              <a:solidFill>
                <a:srgbClr val="FF99FF"/>
              </a:solidFill>
              <a:latin typeface="Times New Roman" pitchFamily="18" charset="0"/>
            </a:endParaRPr>
          </a:p>
        </p:txBody>
      </p:sp>
      <p:sp>
        <p:nvSpPr>
          <p:cNvPr id="112654" name="Text Box 42"/>
          <p:cNvSpPr txBox="1">
            <a:spLocks noChangeArrowheads="1"/>
          </p:cNvSpPr>
          <p:nvPr/>
        </p:nvSpPr>
        <p:spPr bwMode="auto">
          <a:xfrm>
            <a:off x="5105400" y="3048000"/>
            <a:ext cx="641350" cy="696913"/>
          </a:xfrm>
          <a:prstGeom prst="rect">
            <a:avLst/>
          </a:prstGeom>
          <a:noFill/>
          <a:ln w="9525">
            <a:noFill/>
            <a:miter lim="800000"/>
            <a:headEnd/>
            <a:tailEnd/>
          </a:ln>
        </p:spPr>
        <p:txBody>
          <a:bodyPr wrap="none">
            <a:spAutoFit/>
          </a:bodyPr>
          <a:lstStyle/>
          <a:p>
            <a:pPr>
              <a:spcBef>
                <a:spcPct val="20000"/>
              </a:spcBef>
            </a:pPr>
            <a:r>
              <a:rPr lang="zh-TW" altLang="en-US" b="1">
                <a:solidFill>
                  <a:schemeClr val="accent2"/>
                </a:solidFill>
                <a:latin typeface="Times New Roman" pitchFamily="18" charset="0"/>
                <a:ea typeface="標楷體" pitchFamily="65" charset="-120"/>
              </a:rPr>
              <a:t>顧客</a:t>
            </a:r>
          </a:p>
          <a:p>
            <a:pPr>
              <a:spcBef>
                <a:spcPct val="20000"/>
              </a:spcBef>
            </a:pPr>
            <a:r>
              <a:rPr lang="zh-TW" altLang="en-US" b="1">
                <a:solidFill>
                  <a:schemeClr val="accent2"/>
                </a:solidFill>
                <a:latin typeface="Times New Roman" pitchFamily="18" charset="0"/>
                <a:ea typeface="標楷體" pitchFamily="65" charset="-120"/>
              </a:rPr>
              <a:t>主權</a:t>
            </a:r>
          </a:p>
        </p:txBody>
      </p:sp>
      <p:sp>
        <p:nvSpPr>
          <p:cNvPr id="112655" name="Line 43"/>
          <p:cNvSpPr>
            <a:spLocks noChangeShapeType="1"/>
          </p:cNvSpPr>
          <p:nvPr/>
        </p:nvSpPr>
        <p:spPr bwMode="auto">
          <a:xfrm flipH="1">
            <a:off x="2971800" y="4953000"/>
            <a:ext cx="838200" cy="1066800"/>
          </a:xfrm>
          <a:prstGeom prst="line">
            <a:avLst/>
          </a:prstGeom>
          <a:noFill/>
          <a:ln w="9525">
            <a:solidFill>
              <a:schemeClr val="tx1"/>
            </a:solidFill>
            <a:round/>
            <a:headEnd/>
            <a:tailEnd/>
          </a:ln>
        </p:spPr>
        <p:txBody>
          <a:bodyPr wrap="none" anchor="ctr"/>
          <a:lstStyle/>
          <a:p>
            <a:endParaRPr lang="zh-TW" altLang="en-US"/>
          </a:p>
        </p:txBody>
      </p:sp>
      <p:sp>
        <p:nvSpPr>
          <p:cNvPr id="112656" name="Line 44"/>
          <p:cNvSpPr>
            <a:spLocks noChangeShapeType="1"/>
          </p:cNvSpPr>
          <p:nvPr/>
        </p:nvSpPr>
        <p:spPr bwMode="auto">
          <a:xfrm>
            <a:off x="5105400" y="4953000"/>
            <a:ext cx="762000" cy="990600"/>
          </a:xfrm>
          <a:prstGeom prst="line">
            <a:avLst/>
          </a:prstGeom>
          <a:noFill/>
          <a:ln w="9525">
            <a:solidFill>
              <a:schemeClr val="tx1"/>
            </a:solidFill>
            <a:round/>
            <a:headEnd/>
            <a:tailEnd/>
          </a:ln>
        </p:spPr>
        <p:txBody>
          <a:bodyPr wrap="none" anchor="ctr"/>
          <a:lstStyle/>
          <a:p>
            <a:endParaRPr lang="zh-TW" altLang="en-US"/>
          </a:p>
        </p:txBody>
      </p:sp>
      <p:sp>
        <p:nvSpPr>
          <p:cNvPr id="483373" name="Text Box 45"/>
          <p:cNvSpPr txBox="1">
            <a:spLocks noChangeArrowheads="1"/>
          </p:cNvSpPr>
          <p:nvPr/>
        </p:nvSpPr>
        <p:spPr bwMode="auto">
          <a:xfrm>
            <a:off x="5638800" y="4876800"/>
            <a:ext cx="412750" cy="696913"/>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快</a:t>
            </a:r>
          </a:p>
          <a:p>
            <a:pPr>
              <a:spcBef>
                <a:spcPct val="20000"/>
              </a:spcBef>
            </a:pPr>
            <a:r>
              <a:rPr lang="zh-TW" altLang="en-US" b="1">
                <a:solidFill>
                  <a:srgbClr val="66FF33"/>
                </a:solidFill>
                <a:latin typeface="Times New Roman" pitchFamily="18" charset="0"/>
                <a:ea typeface="標楷體" pitchFamily="65" charset="-120"/>
              </a:rPr>
              <a:t>速</a:t>
            </a:r>
          </a:p>
        </p:txBody>
      </p:sp>
      <p:sp>
        <p:nvSpPr>
          <p:cNvPr id="483374" name="Text Box 46"/>
          <p:cNvSpPr txBox="1">
            <a:spLocks noChangeArrowheads="1"/>
          </p:cNvSpPr>
          <p:nvPr/>
        </p:nvSpPr>
        <p:spPr bwMode="auto">
          <a:xfrm>
            <a:off x="4784725" y="5297488"/>
            <a:ext cx="412750" cy="696912"/>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樣</a:t>
            </a:r>
          </a:p>
          <a:p>
            <a:pPr>
              <a:spcBef>
                <a:spcPct val="20000"/>
              </a:spcBef>
            </a:pPr>
            <a:r>
              <a:rPr lang="zh-TW" altLang="en-US" b="1">
                <a:solidFill>
                  <a:srgbClr val="66FF33"/>
                </a:solidFill>
                <a:latin typeface="Times New Roman" pitchFamily="18" charset="0"/>
                <a:ea typeface="標楷體" pitchFamily="65" charset="-120"/>
              </a:rPr>
              <a:t>新</a:t>
            </a:r>
          </a:p>
        </p:txBody>
      </p:sp>
      <p:sp>
        <p:nvSpPr>
          <p:cNvPr id="483375" name="Text Box 47"/>
          <p:cNvSpPr txBox="1">
            <a:spLocks noChangeArrowheads="1"/>
          </p:cNvSpPr>
          <p:nvPr/>
        </p:nvSpPr>
        <p:spPr bwMode="auto">
          <a:xfrm>
            <a:off x="3641725" y="5221288"/>
            <a:ext cx="412750" cy="696912"/>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質</a:t>
            </a:r>
          </a:p>
          <a:p>
            <a:pPr>
              <a:spcBef>
                <a:spcPct val="20000"/>
              </a:spcBef>
            </a:pPr>
            <a:r>
              <a:rPr lang="zh-TW" altLang="en-US" b="1">
                <a:solidFill>
                  <a:srgbClr val="66FF33"/>
                </a:solidFill>
                <a:latin typeface="Times New Roman" pitchFamily="18" charset="0"/>
                <a:ea typeface="標楷體" pitchFamily="65" charset="-120"/>
              </a:rPr>
              <a:t>優</a:t>
            </a:r>
          </a:p>
        </p:txBody>
      </p:sp>
      <p:sp>
        <p:nvSpPr>
          <p:cNvPr id="483376" name="Text Box 48"/>
          <p:cNvSpPr txBox="1">
            <a:spLocks noChangeArrowheads="1"/>
          </p:cNvSpPr>
          <p:nvPr/>
        </p:nvSpPr>
        <p:spPr bwMode="auto">
          <a:xfrm>
            <a:off x="2955925" y="4840288"/>
            <a:ext cx="412750" cy="696912"/>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價</a:t>
            </a:r>
          </a:p>
          <a:p>
            <a:pPr>
              <a:spcBef>
                <a:spcPct val="20000"/>
              </a:spcBef>
            </a:pPr>
            <a:r>
              <a:rPr lang="zh-TW" altLang="en-US" b="1">
                <a:solidFill>
                  <a:srgbClr val="66FF33"/>
                </a:solidFill>
                <a:latin typeface="Times New Roman" pitchFamily="18" charset="0"/>
                <a:ea typeface="標楷體" pitchFamily="65" charset="-120"/>
              </a:rPr>
              <a:t>低</a:t>
            </a:r>
          </a:p>
        </p:txBody>
      </p:sp>
      <p:sp>
        <p:nvSpPr>
          <p:cNvPr id="112661" name="Line 49"/>
          <p:cNvSpPr>
            <a:spLocks noChangeShapeType="1"/>
          </p:cNvSpPr>
          <p:nvPr/>
        </p:nvSpPr>
        <p:spPr bwMode="auto">
          <a:xfrm flipH="1" flipV="1">
            <a:off x="2362200" y="1752600"/>
            <a:ext cx="990600" cy="990600"/>
          </a:xfrm>
          <a:prstGeom prst="line">
            <a:avLst/>
          </a:prstGeom>
          <a:noFill/>
          <a:ln w="9525">
            <a:solidFill>
              <a:schemeClr val="tx1"/>
            </a:solidFill>
            <a:round/>
            <a:headEnd/>
            <a:tailEnd/>
          </a:ln>
        </p:spPr>
        <p:txBody>
          <a:bodyPr wrap="none" anchor="ctr"/>
          <a:lstStyle/>
          <a:p>
            <a:endParaRPr lang="zh-TW" altLang="en-US"/>
          </a:p>
        </p:txBody>
      </p:sp>
      <p:sp>
        <p:nvSpPr>
          <p:cNvPr id="112662" name="Line 50"/>
          <p:cNvSpPr>
            <a:spLocks noChangeShapeType="1"/>
          </p:cNvSpPr>
          <p:nvPr/>
        </p:nvSpPr>
        <p:spPr bwMode="auto">
          <a:xfrm>
            <a:off x="1371600" y="3733800"/>
            <a:ext cx="1600200" cy="0"/>
          </a:xfrm>
          <a:prstGeom prst="line">
            <a:avLst/>
          </a:prstGeom>
          <a:noFill/>
          <a:ln w="9525">
            <a:solidFill>
              <a:schemeClr val="tx1"/>
            </a:solidFill>
            <a:round/>
            <a:headEnd/>
            <a:tailEnd/>
          </a:ln>
        </p:spPr>
        <p:txBody>
          <a:bodyPr wrap="none" anchor="ctr"/>
          <a:lstStyle/>
          <a:p>
            <a:endParaRPr lang="zh-TW" altLang="en-US"/>
          </a:p>
        </p:txBody>
      </p:sp>
      <p:sp>
        <p:nvSpPr>
          <p:cNvPr id="483379" name="Text Box 51"/>
          <p:cNvSpPr txBox="1">
            <a:spLocks noChangeArrowheads="1"/>
          </p:cNvSpPr>
          <p:nvPr/>
        </p:nvSpPr>
        <p:spPr bwMode="auto">
          <a:xfrm>
            <a:off x="3200400" y="1524000"/>
            <a:ext cx="641350" cy="696913"/>
          </a:xfrm>
          <a:prstGeom prst="rect">
            <a:avLst/>
          </a:prstGeom>
          <a:noFill/>
          <a:ln w="9525">
            <a:noFill/>
            <a:miter lim="800000"/>
            <a:headEnd/>
            <a:tailEnd/>
          </a:ln>
        </p:spPr>
        <p:txBody>
          <a:bodyPr wrap="none">
            <a:spAutoFit/>
          </a:bodyPr>
          <a:lstStyle/>
          <a:p>
            <a:pPr>
              <a:spcBef>
                <a:spcPct val="20000"/>
              </a:spcBef>
            </a:pPr>
            <a:r>
              <a:rPr lang="zh-TW" altLang="en-US" b="1">
                <a:solidFill>
                  <a:srgbClr val="FF99FF"/>
                </a:solidFill>
                <a:latin typeface="Times New Roman" pitchFamily="18" charset="0"/>
                <a:ea typeface="標楷體" pitchFamily="65" charset="-120"/>
              </a:rPr>
              <a:t>管理</a:t>
            </a:r>
          </a:p>
          <a:p>
            <a:pPr>
              <a:spcBef>
                <a:spcPct val="20000"/>
              </a:spcBef>
            </a:pPr>
            <a:r>
              <a:rPr lang="zh-TW" altLang="en-US" b="1">
                <a:solidFill>
                  <a:srgbClr val="FF99FF"/>
                </a:solidFill>
                <a:latin typeface="Times New Roman" pitchFamily="18" charset="0"/>
                <a:ea typeface="標楷體" pitchFamily="65" charset="-120"/>
              </a:rPr>
              <a:t>典範</a:t>
            </a:r>
          </a:p>
        </p:txBody>
      </p:sp>
      <p:sp>
        <p:nvSpPr>
          <p:cNvPr id="483380" name="Text Box 52"/>
          <p:cNvSpPr txBox="1">
            <a:spLocks noChangeArrowheads="1"/>
          </p:cNvSpPr>
          <p:nvPr/>
        </p:nvSpPr>
        <p:spPr bwMode="auto">
          <a:xfrm>
            <a:off x="1981200" y="2514600"/>
            <a:ext cx="641350" cy="696913"/>
          </a:xfrm>
          <a:prstGeom prst="rect">
            <a:avLst/>
          </a:prstGeom>
          <a:noFill/>
          <a:ln w="9525">
            <a:noFill/>
            <a:miter lim="800000"/>
            <a:headEnd/>
            <a:tailEnd/>
          </a:ln>
        </p:spPr>
        <p:txBody>
          <a:bodyPr wrap="none">
            <a:spAutoFit/>
          </a:bodyPr>
          <a:lstStyle/>
          <a:p>
            <a:pPr>
              <a:spcBef>
                <a:spcPct val="20000"/>
              </a:spcBef>
            </a:pPr>
            <a:r>
              <a:rPr lang="zh-TW" altLang="en-US" b="1">
                <a:solidFill>
                  <a:srgbClr val="FF99FF"/>
                </a:solidFill>
                <a:latin typeface="Times New Roman" pitchFamily="18" charset="0"/>
                <a:ea typeface="標楷體" pitchFamily="65" charset="-120"/>
              </a:rPr>
              <a:t>科技</a:t>
            </a:r>
          </a:p>
          <a:p>
            <a:pPr>
              <a:spcBef>
                <a:spcPct val="20000"/>
              </a:spcBef>
            </a:pPr>
            <a:r>
              <a:rPr lang="zh-TW" altLang="en-US" b="1">
                <a:solidFill>
                  <a:srgbClr val="FF99FF"/>
                </a:solidFill>
                <a:latin typeface="Times New Roman" pitchFamily="18" charset="0"/>
                <a:ea typeface="標楷體" pitchFamily="65" charset="-120"/>
              </a:rPr>
              <a:t>典範</a:t>
            </a:r>
          </a:p>
        </p:txBody>
      </p:sp>
      <p:sp>
        <p:nvSpPr>
          <p:cNvPr id="483381" name="Text Box 53"/>
          <p:cNvSpPr txBox="1">
            <a:spLocks noChangeArrowheads="1"/>
          </p:cNvSpPr>
          <p:nvPr/>
        </p:nvSpPr>
        <p:spPr bwMode="auto">
          <a:xfrm>
            <a:off x="1905000" y="4038600"/>
            <a:ext cx="641350" cy="696913"/>
          </a:xfrm>
          <a:prstGeom prst="rect">
            <a:avLst/>
          </a:prstGeom>
          <a:noFill/>
          <a:ln w="9525">
            <a:noFill/>
            <a:miter lim="800000"/>
            <a:headEnd/>
            <a:tailEnd/>
          </a:ln>
        </p:spPr>
        <p:txBody>
          <a:bodyPr wrap="none">
            <a:spAutoFit/>
          </a:bodyPr>
          <a:lstStyle/>
          <a:p>
            <a:pPr>
              <a:spcBef>
                <a:spcPct val="20000"/>
              </a:spcBef>
            </a:pPr>
            <a:r>
              <a:rPr lang="zh-TW" altLang="en-US" b="1">
                <a:solidFill>
                  <a:srgbClr val="FF99FF"/>
                </a:solidFill>
                <a:latin typeface="Times New Roman" pitchFamily="18" charset="0"/>
                <a:ea typeface="標楷體" pitchFamily="65" charset="-120"/>
              </a:rPr>
              <a:t>經營</a:t>
            </a:r>
          </a:p>
          <a:p>
            <a:pPr>
              <a:spcBef>
                <a:spcPct val="20000"/>
              </a:spcBef>
            </a:pPr>
            <a:r>
              <a:rPr lang="zh-TW" altLang="en-US" b="1">
                <a:solidFill>
                  <a:srgbClr val="FF99FF"/>
                </a:solidFill>
                <a:latin typeface="Times New Roman" pitchFamily="18" charset="0"/>
                <a:ea typeface="標楷體" pitchFamily="65" charset="-120"/>
              </a:rPr>
              <a:t>典範</a:t>
            </a:r>
          </a:p>
        </p:txBody>
      </p:sp>
      <p:sp>
        <p:nvSpPr>
          <p:cNvPr id="112666" name="Line 54"/>
          <p:cNvSpPr>
            <a:spLocks noChangeShapeType="1"/>
          </p:cNvSpPr>
          <p:nvPr/>
        </p:nvSpPr>
        <p:spPr bwMode="auto">
          <a:xfrm flipV="1">
            <a:off x="5410200" y="1676400"/>
            <a:ext cx="914400" cy="990600"/>
          </a:xfrm>
          <a:prstGeom prst="line">
            <a:avLst/>
          </a:prstGeom>
          <a:noFill/>
          <a:ln w="9525">
            <a:solidFill>
              <a:schemeClr val="tx1"/>
            </a:solidFill>
            <a:round/>
            <a:headEnd/>
            <a:tailEnd/>
          </a:ln>
        </p:spPr>
        <p:txBody>
          <a:bodyPr wrap="none" anchor="ctr"/>
          <a:lstStyle/>
          <a:p>
            <a:endParaRPr lang="zh-TW" altLang="en-US"/>
          </a:p>
        </p:txBody>
      </p:sp>
      <p:sp>
        <p:nvSpPr>
          <p:cNvPr id="112667" name="Line 55"/>
          <p:cNvSpPr>
            <a:spLocks noChangeShapeType="1"/>
          </p:cNvSpPr>
          <p:nvPr/>
        </p:nvSpPr>
        <p:spPr bwMode="auto">
          <a:xfrm>
            <a:off x="5943600" y="3657600"/>
            <a:ext cx="1447800" cy="0"/>
          </a:xfrm>
          <a:prstGeom prst="line">
            <a:avLst/>
          </a:prstGeom>
          <a:noFill/>
          <a:ln w="9525">
            <a:solidFill>
              <a:schemeClr val="tx1"/>
            </a:solidFill>
            <a:round/>
            <a:headEnd/>
            <a:tailEnd/>
          </a:ln>
        </p:spPr>
        <p:txBody>
          <a:bodyPr wrap="none" anchor="ctr"/>
          <a:lstStyle/>
          <a:p>
            <a:endParaRPr lang="zh-TW" altLang="en-US"/>
          </a:p>
        </p:txBody>
      </p:sp>
      <p:sp>
        <p:nvSpPr>
          <p:cNvPr id="483384" name="Text Box 56"/>
          <p:cNvSpPr txBox="1">
            <a:spLocks noChangeArrowheads="1"/>
          </p:cNvSpPr>
          <p:nvPr/>
        </p:nvSpPr>
        <p:spPr bwMode="auto">
          <a:xfrm>
            <a:off x="4860925" y="1487488"/>
            <a:ext cx="869950" cy="696912"/>
          </a:xfrm>
          <a:prstGeom prst="rect">
            <a:avLst/>
          </a:prstGeom>
          <a:noFill/>
          <a:ln w="9525">
            <a:noFill/>
            <a:miter lim="800000"/>
            <a:headEnd/>
            <a:tailEnd/>
          </a:ln>
        </p:spPr>
        <p:txBody>
          <a:bodyPr wrap="none">
            <a:spAutoFit/>
          </a:bodyPr>
          <a:lstStyle/>
          <a:p>
            <a:pPr>
              <a:spcBef>
                <a:spcPct val="20000"/>
              </a:spcBef>
            </a:pPr>
            <a:r>
              <a:rPr lang="zh-TW" altLang="en-US" b="1">
                <a:solidFill>
                  <a:schemeClr val="accent2"/>
                </a:solidFill>
                <a:latin typeface="Times New Roman" pitchFamily="18" charset="0"/>
                <a:ea typeface="標楷體" pitchFamily="65" charset="-120"/>
              </a:rPr>
              <a:t>個人化</a:t>
            </a:r>
          </a:p>
          <a:p>
            <a:pPr>
              <a:spcBef>
                <a:spcPct val="20000"/>
              </a:spcBef>
            </a:pPr>
            <a:r>
              <a:rPr lang="zh-TW" altLang="en-US" b="1">
                <a:solidFill>
                  <a:schemeClr val="accent2"/>
                </a:solidFill>
                <a:latin typeface="Times New Roman" pitchFamily="18" charset="0"/>
                <a:ea typeface="標楷體" pitchFamily="65" charset="-120"/>
              </a:rPr>
              <a:t>區隔</a:t>
            </a:r>
          </a:p>
        </p:txBody>
      </p:sp>
      <p:sp>
        <p:nvSpPr>
          <p:cNvPr id="483385" name="Text Box 57"/>
          <p:cNvSpPr txBox="1">
            <a:spLocks noChangeArrowheads="1"/>
          </p:cNvSpPr>
          <p:nvPr/>
        </p:nvSpPr>
        <p:spPr bwMode="auto">
          <a:xfrm>
            <a:off x="6019800" y="2590800"/>
            <a:ext cx="869950" cy="696913"/>
          </a:xfrm>
          <a:prstGeom prst="rect">
            <a:avLst/>
          </a:prstGeom>
          <a:noFill/>
          <a:ln w="9525">
            <a:noFill/>
            <a:miter lim="800000"/>
            <a:headEnd/>
            <a:tailEnd/>
          </a:ln>
        </p:spPr>
        <p:txBody>
          <a:bodyPr wrap="none">
            <a:spAutoFit/>
          </a:bodyPr>
          <a:lstStyle/>
          <a:p>
            <a:pPr>
              <a:spcBef>
                <a:spcPct val="20000"/>
              </a:spcBef>
            </a:pPr>
            <a:r>
              <a:rPr lang="zh-TW" altLang="en-US" b="1">
                <a:solidFill>
                  <a:schemeClr val="accent2"/>
                </a:solidFill>
                <a:latin typeface="Times New Roman" pitchFamily="18" charset="0"/>
                <a:ea typeface="標楷體" pitchFamily="65" charset="-120"/>
              </a:rPr>
              <a:t>整合化</a:t>
            </a:r>
          </a:p>
          <a:p>
            <a:pPr>
              <a:spcBef>
                <a:spcPct val="20000"/>
              </a:spcBef>
            </a:pPr>
            <a:r>
              <a:rPr lang="zh-TW" altLang="en-US" b="1">
                <a:solidFill>
                  <a:schemeClr val="accent2"/>
                </a:solidFill>
                <a:latin typeface="Times New Roman" pitchFamily="18" charset="0"/>
                <a:ea typeface="標楷體" pitchFamily="65" charset="-120"/>
              </a:rPr>
              <a:t>需求</a:t>
            </a:r>
          </a:p>
        </p:txBody>
      </p:sp>
      <p:sp>
        <p:nvSpPr>
          <p:cNvPr id="483386" name="Text Box 58"/>
          <p:cNvSpPr txBox="1">
            <a:spLocks noChangeArrowheads="1"/>
          </p:cNvSpPr>
          <p:nvPr/>
        </p:nvSpPr>
        <p:spPr bwMode="auto">
          <a:xfrm>
            <a:off x="6096000" y="3962400"/>
            <a:ext cx="869950" cy="696913"/>
          </a:xfrm>
          <a:prstGeom prst="rect">
            <a:avLst/>
          </a:prstGeom>
          <a:noFill/>
          <a:ln w="9525">
            <a:noFill/>
            <a:miter lim="800000"/>
            <a:headEnd/>
            <a:tailEnd/>
          </a:ln>
        </p:spPr>
        <p:txBody>
          <a:bodyPr wrap="none">
            <a:spAutoFit/>
          </a:bodyPr>
          <a:lstStyle/>
          <a:p>
            <a:pPr>
              <a:spcBef>
                <a:spcPct val="20000"/>
              </a:spcBef>
            </a:pPr>
            <a:r>
              <a:rPr lang="zh-TW" altLang="en-US" b="1">
                <a:solidFill>
                  <a:schemeClr val="accent2"/>
                </a:solidFill>
                <a:latin typeface="Times New Roman" pitchFamily="18" charset="0"/>
                <a:ea typeface="標楷體" pitchFamily="65" charset="-120"/>
              </a:rPr>
              <a:t>全球化</a:t>
            </a:r>
          </a:p>
          <a:p>
            <a:pPr>
              <a:spcBef>
                <a:spcPct val="20000"/>
              </a:spcBef>
            </a:pPr>
            <a:r>
              <a:rPr lang="zh-TW" altLang="en-US" b="1">
                <a:solidFill>
                  <a:schemeClr val="accent2"/>
                </a:solidFill>
                <a:latin typeface="Times New Roman" pitchFamily="18" charset="0"/>
                <a:ea typeface="標楷體" pitchFamily="65" charset="-120"/>
              </a:rPr>
              <a:t>市場</a:t>
            </a:r>
          </a:p>
        </p:txBody>
      </p:sp>
      <p:pic>
        <p:nvPicPr>
          <p:cNvPr id="112671" name="Picture 2055" descr="j0213508"/>
          <p:cNvPicPr>
            <a:picLocks noGrp="1" noChangeAspect="1" noChangeArrowheads="1" noCrop="1"/>
          </p:cNvPicPr>
          <p:nvPr>
            <p:ph idx="1"/>
          </p:nvPr>
        </p:nvPicPr>
        <p:blipFill>
          <a:blip r:embed="rId2" cstate="print"/>
          <a:srcRect/>
          <a:stretch>
            <a:fillRect/>
          </a:stretch>
        </p:blipFill>
        <p:spPr>
          <a:xfrm>
            <a:off x="7677150" y="4598988"/>
            <a:ext cx="1254125" cy="16414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83384"/>
                                        </p:tgtEl>
                                        <p:attrNameLst>
                                          <p:attrName>style.visibility</p:attrName>
                                        </p:attrNameLst>
                                      </p:cBhvr>
                                      <p:to>
                                        <p:strVal val="visible"/>
                                      </p:to>
                                    </p:set>
                                    <p:anim calcmode="lin" valueType="num">
                                      <p:cBhvr additive="base">
                                        <p:cTn id="7" dur="500" fill="hold"/>
                                        <p:tgtEl>
                                          <p:spTgt spid="483384"/>
                                        </p:tgtEl>
                                        <p:attrNameLst>
                                          <p:attrName>ppt_x</p:attrName>
                                        </p:attrNameLst>
                                      </p:cBhvr>
                                      <p:tavLst>
                                        <p:tav tm="0">
                                          <p:val>
                                            <p:strVal val="1+#ppt_w/2"/>
                                          </p:val>
                                        </p:tav>
                                        <p:tav tm="100000">
                                          <p:val>
                                            <p:strVal val="#ppt_x"/>
                                          </p:val>
                                        </p:tav>
                                      </p:tavLst>
                                    </p:anim>
                                    <p:anim calcmode="lin" valueType="num">
                                      <p:cBhvr additive="base">
                                        <p:cTn id="8" dur="500" fill="hold"/>
                                        <p:tgtEl>
                                          <p:spTgt spid="48338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3385"/>
                                        </p:tgtEl>
                                        <p:attrNameLst>
                                          <p:attrName>style.visibility</p:attrName>
                                        </p:attrNameLst>
                                      </p:cBhvr>
                                      <p:to>
                                        <p:strVal val="visible"/>
                                      </p:to>
                                    </p:set>
                                    <p:anim calcmode="lin" valueType="num">
                                      <p:cBhvr additive="base">
                                        <p:cTn id="13" dur="500" fill="hold"/>
                                        <p:tgtEl>
                                          <p:spTgt spid="483385"/>
                                        </p:tgtEl>
                                        <p:attrNameLst>
                                          <p:attrName>ppt_x</p:attrName>
                                        </p:attrNameLst>
                                      </p:cBhvr>
                                      <p:tavLst>
                                        <p:tav tm="0">
                                          <p:val>
                                            <p:strVal val="1+#ppt_w/2"/>
                                          </p:val>
                                        </p:tav>
                                        <p:tav tm="100000">
                                          <p:val>
                                            <p:strVal val="#ppt_x"/>
                                          </p:val>
                                        </p:tav>
                                      </p:tavLst>
                                    </p:anim>
                                    <p:anim calcmode="lin" valueType="num">
                                      <p:cBhvr additive="base">
                                        <p:cTn id="14" dur="500" fill="hold"/>
                                        <p:tgtEl>
                                          <p:spTgt spid="4833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3386"/>
                                        </p:tgtEl>
                                        <p:attrNameLst>
                                          <p:attrName>style.visibility</p:attrName>
                                        </p:attrNameLst>
                                      </p:cBhvr>
                                      <p:to>
                                        <p:strVal val="visible"/>
                                      </p:to>
                                    </p:set>
                                    <p:anim calcmode="lin" valueType="num">
                                      <p:cBhvr additive="base">
                                        <p:cTn id="19" dur="500" fill="hold"/>
                                        <p:tgtEl>
                                          <p:spTgt spid="483386"/>
                                        </p:tgtEl>
                                        <p:attrNameLst>
                                          <p:attrName>ppt_x</p:attrName>
                                        </p:attrNameLst>
                                      </p:cBhvr>
                                      <p:tavLst>
                                        <p:tav tm="0">
                                          <p:val>
                                            <p:strVal val="1+#ppt_w/2"/>
                                          </p:val>
                                        </p:tav>
                                        <p:tav tm="100000">
                                          <p:val>
                                            <p:strVal val="#ppt_x"/>
                                          </p:val>
                                        </p:tav>
                                      </p:tavLst>
                                    </p:anim>
                                    <p:anim calcmode="lin" valueType="num">
                                      <p:cBhvr additive="base">
                                        <p:cTn id="20" dur="500" fill="hold"/>
                                        <p:tgtEl>
                                          <p:spTgt spid="4833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83373"/>
                                        </p:tgtEl>
                                        <p:attrNameLst>
                                          <p:attrName>style.visibility</p:attrName>
                                        </p:attrNameLst>
                                      </p:cBhvr>
                                      <p:to>
                                        <p:strVal val="visible"/>
                                      </p:to>
                                    </p:set>
                                    <p:anim calcmode="lin" valueType="num">
                                      <p:cBhvr additive="base">
                                        <p:cTn id="25" dur="500" fill="hold"/>
                                        <p:tgtEl>
                                          <p:spTgt spid="483373"/>
                                        </p:tgtEl>
                                        <p:attrNameLst>
                                          <p:attrName>ppt_x</p:attrName>
                                        </p:attrNameLst>
                                      </p:cBhvr>
                                      <p:tavLst>
                                        <p:tav tm="0">
                                          <p:val>
                                            <p:strVal val="1+#ppt_w/2"/>
                                          </p:val>
                                        </p:tav>
                                        <p:tav tm="100000">
                                          <p:val>
                                            <p:strVal val="#ppt_x"/>
                                          </p:val>
                                        </p:tav>
                                      </p:tavLst>
                                    </p:anim>
                                    <p:anim calcmode="lin" valueType="num">
                                      <p:cBhvr additive="base">
                                        <p:cTn id="26" dur="500" fill="hold"/>
                                        <p:tgtEl>
                                          <p:spTgt spid="4833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83374"/>
                                        </p:tgtEl>
                                        <p:attrNameLst>
                                          <p:attrName>style.visibility</p:attrName>
                                        </p:attrNameLst>
                                      </p:cBhvr>
                                      <p:to>
                                        <p:strVal val="visible"/>
                                      </p:to>
                                    </p:set>
                                    <p:anim calcmode="lin" valueType="num">
                                      <p:cBhvr additive="base">
                                        <p:cTn id="31" dur="500" fill="hold"/>
                                        <p:tgtEl>
                                          <p:spTgt spid="483374"/>
                                        </p:tgtEl>
                                        <p:attrNameLst>
                                          <p:attrName>ppt_x</p:attrName>
                                        </p:attrNameLst>
                                      </p:cBhvr>
                                      <p:tavLst>
                                        <p:tav tm="0">
                                          <p:val>
                                            <p:strVal val="1+#ppt_w/2"/>
                                          </p:val>
                                        </p:tav>
                                        <p:tav tm="100000">
                                          <p:val>
                                            <p:strVal val="#ppt_x"/>
                                          </p:val>
                                        </p:tav>
                                      </p:tavLst>
                                    </p:anim>
                                    <p:anim calcmode="lin" valueType="num">
                                      <p:cBhvr additive="base">
                                        <p:cTn id="32" dur="500" fill="hold"/>
                                        <p:tgtEl>
                                          <p:spTgt spid="4833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3375"/>
                                        </p:tgtEl>
                                        <p:attrNameLst>
                                          <p:attrName>style.visibility</p:attrName>
                                        </p:attrNameLst>
                                      </p:cBhvr>
                                      <p:to>
                                        <p:strVal val="visible"/>
                                      </p:to>
                                    </p:set>
                                    <p:anim calcmode="lin" valueType="num">
                                      <p:cBhvr additive="base">
                                        <p:cTn id="37" dur="500" fill="hold"/>
                                        <p:tgtEl>
                                          <p:spTgt spid="483375"/>
                                        </p:tgtEl>
                                        <p:attrNameLst>
                                          <p:attrName>ppt_x</p:attrName>
                                        </p:attrNameLst>
                                      </p:cBhvr>
                                      <p:tavLst>
                                        <p:tav tm="0">
                                          <p:val>
                                            <p:strVal val="#ppt_x"/>
                                          </p:val>
                                        </p:tav>
                                        <p:tav tm="100000">
                                          <p:val>
                                            <p:strVal val="#ppt_x"/>
                                          </p:val>
                                        </p:tav>
                                      </p:tavLst>
                                    </p:anim>
                                    <p:anim calcmode="lin" valueType="num">
                                      <p:cBhvr additive="base">
                                        <p:cTn id="38" dur="500" fill="hold"/>
                                        <p:tgtEl>
                                          <p:spTgt spid="4833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483376"/>
                                        </p:tgtEl>
                                        <p:attrNameLst>
                                          <p:attrName>style.visibility</p:attrName>
                                        </p:attrNameLst>
                                      </p:cBhvr>
                                      <p:to>
                                        <p:strVal val="visible"/>
                                      </p:to>
                                    </p:set>
                                    <p:anim calcmode="lin" valueType="num">
                                      <p:cBhvr additive="base">
                                        <p:cTn id="43" dur="500" fill="hold"/>
                                        <p:tgtEl>
                                          <p:spTgt spid="483376"/>
                                        </p:tgtEl>
                                        <p:attrNameLst>
                                          <p:attrName>ppt_x</p:attrName>
                                        </p:attrNameLst>
                                      </p:cBhvr>
                                      <p:tavLst>
                                        <p:tav tm="0">
                                          <p:val>
                                            <p:strVal val="0-#ppt_w/2"/>
                                          </p:val>
                                        </p:tav>
                                        <p:tav tm="100000">
                                          <p:val>
                                            <p:strVal val="#ppt_x"/>
                                          </p:val>
                                        </p:tav>
                                      </p:tavLst>
                                    </p:anim>
                                    <p:anim calcmode="lin" valueType="num">
                                      <p:cBhvr additive="base">
                                        <p:cTn id="44" dur="500" fill="hold"/>
                                        <p:tgtEl>
                                          <p:spTgt spid="48337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483381"/>
                                        </p:tgtEl>
                                        <p:attrNameLst>
                                          <p:attrName>style.visibility</p:attrName>
                                        </p:attrNameLst>
                                      </p:cBhvr>
                                      <p:to>
                                        <p:strVal val="visible"/>
                                      </p:to>
                                    </p:set>
                                    <p:anim calcmode="lin" valueType="num">
                                      <p:cBhvr additive="base">
                                        <p:cTn id="49" dur="500" fill="hold"/>
                                        <p:tgtEl>
                                          <p:spTgt spid="483381"/>
                                        </p:tgtEl>
                                        <p:attrNameLst>
                                          <p:attrName>ppt_x</p:attrName>
                                        </p:attrNameLst>
                                      </p:cBhvr>
                                      <p:tavLst>
                                        <p:tav tm="0">
                                          <p:val>
                                            <p:strVal val="0-#ppt_w/2"/>
                                          </p:val>
                                        </p:tav>
                                        <p:tav tm="100000">
                                          <p:val>
                                            <p:strVal val="#ppt_x"/>
                                          </p:val>
                                        </p:tav>
                                      </p:tavLst>
                                    </p:anim>
                                    <p:anim calcmode="lin" valueType="num">
                                      <p:cBhvr additive="base">
                                        <p:cTn id="50" dur="500" fill="hold"/>
                                        <p:tgtEl>
                                          <p:spTgt spid="48338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83380"/>
                                        </p:tgtEl>
                                        <p:attrNameLst>
                                          <p:attrName>style.visibility</p:attrName>
                                        </p:attrNameLst>
                                      </p:cBhvr>
                                      <p:to>
                                        <p:strVal val="visible"/>
                                      </p:to>
                                    </p:set>
                                    <p:anim calcmode="lin" valueType="num">
                                      <p:cBhvr additive="base">
                                        <p:cTn id="55" dur="500" fill="hold"/>
                                        <p:tgtEl>
                                          <p:spTgt spid="483380"/>
                                        </p:tgtEl>
                                        <p:attrNameLst>
                                          <p:attrName>ppt_x</p:attrName>
                                        </p:attrNameLst>
                                      </p:cBhvr>
                                      <p:tavLst>
                                        <p:tav tm="0">
                                          <p:val>
                                            <p:strVal val="0-#ppt_w/2"/>
                                          </p:val>
                                        </p:tav>
                                        <p:tav tm="100000">
                                          <p:val>
                                            <p:strVal val="#ppt_x"/>
                                          </p:val>
                                        </p:tav>
                                      </p:tavLst>
                                    </p:anim>
                                    <p:anim calcmode="lin" valueType="num">
                                      <p:cBhvr additive="base">
                                        <p:cTn id="56" dur="500" fill="hold"/>
                                        <p:tgtEl>
                                          <p:spTgt spid="48338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83379"/>
                                        </p:tgtEl>
                                        <p:attrNameLst>
                                          <p:attrName>style.visibility</p:attrName>
                                        </p:attrNameLst>
                                      </p:cBhvr>
                                      <p:to>
                                        <p:strVal val="visible"/>
                                      </p:to>
                                    </p:set>
                                    <p:anim calcmode="lin" valueType="num">
                                      <p:cBhvr additive="base">
                                        <p:cTn id="61" dur="500" fill="hold"/>
                                        <p:tgtEl>
                                          <p:spTgt spid="483379"/>
                                        </p:tgtEl>
                                        <p:attrNameLst>
                                          <p:attrName>ppt_x</p:attrName>
                                        </p:attrNameLst>
                                      </p:cBhvr>
                                      <p:tavLst>
                                        <p:tav tm="0">
                                          <p:val>
                                            <p:strVal val="#ppt_x"/>
                                          </p:val>
                                        </p:tav>
                                        <p:tav tm="100000">
                                          <p:val>
                                            <p:strVal val="#ppt_x"/>
                                          </p:val>
                                        </p:tav>
                                      </p:tavLst>
                                    </p:anim>
                                    <p:anim calcmode="lin" valueType="num">
                                      <p:cBhvr additive="base">
                                        <p:cTn id="62" dur="500" fill="hold"/>
                                        <p:tgtEl>
                                          <p:spTgt spid="4833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73" grpId="0" autoUpdateAnimBg="0"/>
      <p:bldP spid="483374" grpId="0" autoUpdateAnimBg="0"/>
      <p:bldP spid="483375" grpId="0" autoUpdateAnimBg="0"/>
      <p:bldP spid="483376" grpId="0" autoUpdateAnimBg="0"/>
      <p:bldP spid="483379" grpId="0" autoUpdateAnimBg="0"/>
      <p:bldP spid="483380" grpId="0" autoUpdateAnimBg="0"/>
      <p:bldP spid="483381" grpId="0" autoUpdateAnimBg="0"/>
      <p:bldP spid="483384" grpId="0" autoUpdateAnimBg="0"/>
      <p:bldP spid="483385" grpId="0" autoUpdateAnimBg="0"/>
      <p:bldP spid="48338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投影片編號版面配置區 3"/>
          <p:cNvSpPr>
            <a:spLocks noGrp="1"/>
          </p:cNvSpPr>
          <p:nvPr>
            <p:ph type="sldNum" sz="quarter" idx="12"/>
          </p:nvPr>
        </p:nvSpPr>
        <p:spPr/>
        <p:txBody>
          <a:bodyPr/>
          <a:lstStyle/>
          <a:p>
            <a:pPr>
              <a:defRPr/>
            </a:pPr>
            <a:fld id="{B9237EC8-E22F-4B6A-BC58-7DB05C9CC703}" type="slidenum">
              <a:rPr lang="en-US" altLang="zh-TW"/>
              <a:pPr>
                <a:defRPr/>
              </a:pPr>
              <a:t>10</a:t>
            </a:fld>
            <a:endParaRPr lang="en-US" altLang="zh-TW"/>
          </a:p>
        </p:txBody>
      </p:sp>
      <p:sp>
        <p:nvSpPr>
          <p:cNvPr id="117763" name="Rectangle 2"/>
          <p:cNvSpPr>
            <a:spLocks noChangeArrowheads="1"/>
          </p:cNvSpPr>
          <p:nvPr/>
        </p:nvSpPr>
        <p:spPr bwMode="auto">
          <a:xfrm>
            <a:off x="0" y="-171450"/>
            <a:ext cx="8839200" cy="1143000"/>
          </a:xfrm>
          <a:prstGeom prst="rect">
            <a:avLst/>
          </a:prstGeom>
          <a:noFill/>
          <a:ln w="9525">
            <a:noFill/>
            <a:miter lim="800000"/>
            <a:headEnd/>
            <a:tailEnd/>
          </a:ln>
        </p:spPr>
        <p:txBody>
          <a:bodyPr lIns="92075" tIns="46038" rIns="92075" bIns="46038" anchor="ctr"/>
          <a:lstStyle/>
          <a:p>
            <a:pPr algn="ctr"/>
            <a:r>
              <a:rPr lang="zh-TW" altLang="en-US" sz="3600" b="1">
                <a:latin typeface="標楷體" pitchFamily="65" charset="-120"/>
                <a:ea typeface="標楷體" pitchFamily="65" charset="-120"/>
              </a:rPr>
              <a:t>製造業兩岸分工對管理的影響</a:t>
            </a:r>
          </a:p>
        </p:txBody>
      </p:sp>
      <p:grpSp>
        <p:nvGrpSpPr>
          <p:cNvPr id="2" name="Group 3"/>
          <p:cNvGrpSpPr>
            <a:grpSpLocks/>
          </p:cNvGrpSpPr>
          <p:nvPr/>
        </p:nvGrpSpPr>
        <p:grpSpPr bwMode="auto">
          <a:xfrm>
            <a:off x="304800" y="990600"/>
            <a:ext cx="8642350" cy="1752600"/>
            <a:chOff x="192" y="624"/>
            <a:chExt cx="5444" cy="1104"/>
          </a:xfrm>
        </p:grpSpPr>
        <p:sp>
          <p:nvSpPr>
            <p:cNvPr id="117973" name="Rectangle 4"/>
            <p:cNvSpPr>
              <a:spLocks noChangeArrowheads="1"/>
            </p:cNvSpPr>
            <p:nvPr/>
          </p:nvSpPr>
          <p:spPr bwMode="auto">
            <a:xfrm>
              <a:off x="1680" y="624"/>
              <a:ext cx="1949" cy="600"/>
            </a:xfrm>
            <a:prstGeom prst="rect">
              <a:avLst/>
            </a:prstGeom>
            <a:noFill/>
            <a:ln w="9525">
              <a:noFill/>
              <a:miter lim="800000"/>
              <a:headEnd/>
              <a:tailEnd/>
            </a:ln>
          </p:spPr>
          <p:txBody>
            <a:bodyPr lIns="92075" tIns="46038" rIns="92075" bIns="46038" anchor="ctr"/>
            <a:lstStyle/>
            <a:p>
              <a:endParaRPr lang="zh-TW" altLang="zh-TW" sz="4000">
                <a:latin typeface="標楷體" pitchFamily="65" charset="-120"/>
                <a:ea typeface="標楷體" pitchFamily="65" charset="-120"/>
              </a:endParaRPr>
            </a:p>
          </p:txBody>
        </p:sp>
        <p:pic>
          <p:nvPicPr>
            <p:cNvPr id="117974" name="Picture 5"/>
            <p:cNvPicPr>
              <a:picLocks noChangeArrowheads="1"/>
            </p:cNvPicPr>
            <p:nvPr/>
          </p:nvPicPr>
          <p:blipFill>
            <a:blip r:embed="rId2" cstate="print"/>
            <a:srcRect/>
            <a:stretch>
              <a:fillRect/>
            </a:stretch>
          </p:blipFill>
          <p:spPr bwMode="auto">
            <a:xfrm rot="10800000" flipV="1">
              <a:off x="5136" y="1056"/>
              <a:ext cx="368" cy="336"/>
            </a:xfrm>
            <a:prstGeom prst="rect">
              <a:avLst/>
            </a:prstGeom>
            <a:noFill/>
            <a:ln w="9525">
              <a:noFill/>
              <a:miter lim="800000"/>
              <a:headEnd/>
              <a:tailEnd/>
            </a:ln>
          </p:spPr>
        </p:pic>
        <p:pic>
          <p:nvPicPr>
            <p:cNvPr id="117975" name="Picture 6"/>
            <p:cNvPicPr>
              <a:picLocks noChangeArrowheads="1"/>
            </p:cNvPicPr>
            <p:nvPr/>
          </p:nvPicPr>
          <p:blipFill>
            <a:blip r:embed="rId3" cstate="print"/>
            <a:srcRect/>
            <a:stretch>
              <a:fillRect/>
            </a:stretch>
          </p:blipFill>
          <p:spPr bwMode="auto">
            <a:xfrm rot="10800000" flipV="1">
              <a:off x="2208" y="1104"/>
              <a:ext cx="491" cy="288"/>
            </a:xfrm>
            <a:prstGeom prst="rect">
              <a:avLst/>
            </a:prstGeom>
            <a:noFill/>
            <a:ln w="9525">
              <a:noFill/>
              <a:miter lim="800000"/>
              <a:headEnd/>
              <a:tailEnd/>
            </a:ln>
          </p:spPr>
        </p:pic>
        <p:grpSp>
          <p:nvGrpSpPr>
            <p:cNvPr id="3" name="Group 7"/>
            <p:cNvGrpSpPr>
              <a:grpSpLocks/>
            </p:cNvGrpSpPr>
            <p:nvPr/>
          </p:nvGrpSpPr>
          <p:grpSpPr bwMode="auto">
            <a:xfrm>
              <a:off x="2976" y="1056"/>
              <a:ext cx="372" cy="298"/>
              <a:chOff x="622" y="2034"/>
              <a:chExt cx="434" cy="439"/>
            </a:xfrm>
          </p:grpSpPr>
          <p:sp>
            <p:nvSpPr>
              <p:cNvPr id="118092" name="Freeform 8"/>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118093" name="Freeform 9"/>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118094" name="Freeform 10"/>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118095" name="Freeform 11"/>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118096" name="Freeform 12"/>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118097" name="Freeform 13"/>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118098" name="Freeform 14"/>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118099" name="Freeform 15"/>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118100" name="Freeform 16"/>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118101" name="Freeform 17"/>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118102" name="Freeform 18"/>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118103" name="Freeform 19"/>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118104" name="Freeform 20"/>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118105" name="Freeform 21"/>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118106" name="Freeform 22"/>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118107" name="Freeform 23"/>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118108" name="Freeform 24"/>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118109" name="Freeform 25"/>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118110" name="Freeform 26"/>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118111" name="Freeform 27"/>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118112" name="Freeform 28"/>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118113" name="Freeform 29"/>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118114" name="Freeform 30"/>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118115" name="Freeform 31"/>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118116" name="Freeform 32"/>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118117" name="Freeform 33"/>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118118" name="Freeform 34"/>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118119" name="Freeform 35"/>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118120" name="Freeform 36"/>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118121" name="Freeform 37"/>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118122" name="Freeform 38"/>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118123" name="Freeform 39"/>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118124" name="Freeform 40"/>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118125" name="Freeform 41"/>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118126" name="Freeform 42"/>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118127" name="Freeform 43"/>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118128" name="Freeform 44"/>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118129" name="Freeform 45"/>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118130" name="Freeform 46"/>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118131" name="Freeform 47"/>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118132" name="Freeform 48"/>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118133" name="Freeform 49"/>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118134" name="Freeform 50"/>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118135" name="Freeform 51"/>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118136" name="Freeform 52"/>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118137" name="Freeform 53"/>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118138" name="Freeform 54"/>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118139" name="Freeform 55"/>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118140" name="Freeform 56"/>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118141" name="Freeform 57"/>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118142" name="Freeform 58"/>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118143" name="Freeform 59"/>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118144" name="Freeform 60"/>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118145" name="Freeform 61"/>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118146" name="Freeform 62"/>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118147" name="Freeform 63"/>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118148" name="Freeform 64"/>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118149" name="Freeform 65"/>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118150" name="Freeform 66"/>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118151" name="Freeform 67"/>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118152" name="Freeform 68"/>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118153" name="Freeform 69"/>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118154" name="Freeform 70"/>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118155" name="Freeform 71"/>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118156" name="Freeform 72"/>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118157" name="Freeform 73"/>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118158" name="Freeform 74"/>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118159" name="Freeform 75"/>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118160" name="Freeform 76"/>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118161" name="Freeform 77"/>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118162" name="Freeform 78"/>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118163" name="Freeform 79"/>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118164" name="Freeform 80"/>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118165" name="Freeform 81"/>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118166" name="Freeform 82"/>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118167" name="Freeform 83"/>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118168" name="Freeform 84"/>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118169" name="Freeform 85"/>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118170" name="Freeform 86"/>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118171" name="Freeform 87"/>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117977" name="Text Box 88"/>
            <p:cNvSpPr txBox="1">
              <a:spLocks noChangeArrowheads="1"/>
            </p:cNvSpPr>
            <p:nvPr/>
          </p:nvSpPr>
          <p:spPr bwMode="auto">
            <a:xfrm>
              <a:off x="1440"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研發</a:t>
              </a:r>
            </a:p>
          </p:txBody>
        </p:sp>
        <p:sp>
          <p:nvSpPr>
            <p:cNvPr id="117978" name="Text Box 89"/>
            <p:cNvSpPr txBox="1">
              <a:spLocks noChangeArrowheads="1"/>
            </p:cNvSpPr>
            <p:nvPr/>
          </p:nvSpPr>
          <p:spPr bwMode="auto">
            <a:xfrm>
              <a:off x="2208"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採購</a:t>
              </a:r>
            </a:p>
          </p:txBody>
        </p:sp>
        <p:sp>
          <p:nvSpPr>
            <p:cNvPr id="117979" name="Text Box 90"/>
            <p:cNvSpPr txBox="1">
              <a:spLocks noChangeArrowheads="1"/>
            </p:cNvSpPr>
            <p:nvPr/>
          </p:nvSpPr>
          <p:spPr bwMode="auto">
            <a:xfrm>
              <a:off x="2976"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製造</a:t>
              </a:r>
            </a:p>
          </p:txBody>
        </p:sp>
        <p:sp>
          <p:nvSpPr>
            <p:cNvPr id="117980" name="Text Box 91"/>
            <p:cNvSpPr txBox="1">
              <a:spLocks noChangeArrowheads="1"/>
            </p:cNvSpPr>
            <p:nvPr/>
          </p:nvSpPr>
          <p:spPr bwMode="auto">
            <a:xfrm>
              <a:off x="3696"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銷售</a:t>
              </a:r>
            </a:p>
          </p:txBody>
        </p:sp>
        <p:sp>
          <p:nvSpPr>
            <p:cNvPr id="117981" name="Text Box 92"/>
            <p:cNvSpPr txBox="1">
              <a:spLocks noChangeArrowheads="1"/>
            </p:cNvSpPr>
            <p:nvPr/>
          </p:nvSpPr>
          <p:spPr bwMode="auto">
            <a:xfrm>
              <a:off x="4464"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配送</a:t>
              </a:r>
            </a:p>
          </p:txBody>
        </p:sp>
        <p:sp>
          <p:nvSpPr>
            <p:cNvPr id="117982" name="Text Box 93"/>
            <p:cNvSpPr txBox="1">
              <a:spLocks noChangeArrowheads="1"/>
            </p:cNvSpPr>
            <p:nvPr/>
          </p:nvSpPr>
          <p:spPr bwMode="auto">
            <a:xfrm>
              <a:off x="5136" y="139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客服</a:t>
              </a:r>
            </a:p>
          </p:txBody>
        </p:sp>
        <p:pic>
          <p:nvPicPr>
            <p:cNvPr id="117983" name="Picture 94" descr="j0197933"/>
            <p:cNvPicPr>
              <a:picLocks noChangeAspect="1" noChangeArrowheads="1"/>
            </p:cNvPicPr>
            <p:nvPr/>
          </p:nvPicPr>
          <p:blipFill>
            <a:blip r:embed="rId4" cstate="print"/>
            <a:srcRect/>
            <a:stretch>
              <a:fillRect/>
            </a:stretch>
          </p:blipFill>
          <p:spPr bwMode="auto">
            <a:xfrm>
              <a:off x="1440" y="1056"/>
              <a:ext cx="452" cy="439"/>
            </a:xfrm>
            <a:prstGeom prst="rect">
              <a:avLst/>
            </a:prstGeom>
            <a:noFill/>
            <a:ln w="9525">
              <a:noFill/>
              <a:miter lim="800000"/>
              <a:headEnd/>
              <a:tailEnd/>
            </a:ln>
          </p:spPr>
        </p:pic>
        <p:pic>
          <p:nvPicPr>
            <p:cNvPr id="117984" name="Picture 95" descr="PE01523_"/>
            <p:cNvPicPr>
              <a:picLocks noChangeAspect="1" noChangeArrowheads="1"/>
            </p:cNvPicPr>
            <p:nvPr/>
          </p:nvPicPr>
          <p:blipFill>
            <a:blip r:embed="rId5" cstate="print"/>
            <a:srcRect/>
            <a:stretch>
              <a:fillRect/>
            </a:stretch>
          </p:blipFill>
          <p:spPr bwMode="auto">
            <a:xfrm>
              <a:off x="3696" y="1056"/>
              <a:ext cx="480" cy="426"/>
            </a:xfrm>
            <a:prstGeom prst="rect">
              <a:avLst/>
            </a:prstGeom>
            <a:noFill/>
            <a:ln w="9525">
              <a:noFill/>
              <a:miter lim="800000"/>
              <a:headEnd/>
              <a:tailEnd/>
            </a:ln>
          </p:spPr>
        </p:pic>
        <p:grpSp>
          <p:nvGrpSpPr>
            <p:cNvPr id="4" name="Group 96"/>
            <p:cNvGrpSpPr>
              <a:grpSpLocks/>
            </p:cNvGrpSpPr>
            <p:nvPr/>
          </p:nvGrpSpPr>
          <p:grpSpPr bwMode="auto">
            <a:xfrm>
              <a:off x="4512" y="1056"/>
              <a:ext cx="308" cy="350"/>
              <a:chOff x="2238" y="1016"/>
              <a:chExt cx="404" cy="516"/>
            </a:xfrm>
          </p:grpSpPr>
          <p:grpSp>
            <p:nvGrpSpPr>
              <p:cNvPr id="5" name="Group 97"/>
              <p:cNvGrpSpPr>
                <a:grpSpLocks/>
              </p:cNvGrpSpPr>
              <p:nvPr/>
            </p:nvGrpSpPr>
            <p:grpSpPr bwMode="auto">
              <a:xfrm>
                <a:off x="2256" y="1016"/>
                <a:ext cx="372" cy="410"/>
                <a:chOff x="2256" y="1016"/>
                <a:chExt cx="372" cy="410"/>
              </a:xfrm>
            </p:grpSpPr>
            <p:grpSp>
              <p:nvGrpSpPr>
                <p:cNvPr id="6" name="Group 98"/>
                <p:cNvGrpSpPr>
                  <a:grpSpLocks/>
                </p:cNvGrpSpPr>
                <p:nvPr/>
              </p:nvGrpSpPr>
              <p:grpSpPr bwMode="auto">
                <a:xfrm>
                  <a:off x="2256" y="1016"/>
                  <a:ext cx="372" cy="410"/>
                  <a:chOff x="2256" y="1016"/>
                  <a:chExt cx="372" cy="410"/>
                </a:xfrm>
              </p:grpSpPr>
              <p:grpSp>
                <p:nvGrpSpPr>
                  <p:cNvPr id="7" name="Group 99"/>
                  <p:cNvGrpSpPr>
                    <a:grpSpLocks/>
                  </p:cNvGrpSpPr>
                  <p:nvPr/>
                </p:nvGrpSpPr>
                <p:grpSpPr bwMode="auto">
                  <a:xfrm>
                    <a:off x="2256" y="1016"/>
                    <a:ext cx="372" cy="367"/>
                    <a:chOff x="2256" y="1016"/>
                    <a:chExt cx="372" cy="367"/>
                  </a:xfrm>
                </p:grpSpPr>
                <p:sp>
                  <p:nvSpPr>
                    <p:cNvPr id="118090" name="Freeform 100"/>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91" name="Freeform 101"/>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118075" name="Rectangle 102"/>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8" name="Group 103"/>
                  <p:cNvGrpSpPr>
                    <a:grpSpLocks/>
                  </p:cNvGrpSpPr>
                  <p:nvPr/>
                </p:nvGrpSpPr>
                <p:grpSpPr bwMode="auto">
                  <a:xfrm>
                    <a:off x="2270" y="1147"/>
                    <a:ext cx="341" cy="279"/>
                    <a:chOff x="2270" y="1147"/>
                    <a:chExt cx="341" cy="279"/>
                  </a:xfrm>
                </p:grpSpPr>
                <p:grpSp>
                  <p:nvGrpSpPr>
                    <p:cNvPr id="9" name="Group 104"/>
                    <p:cNvGrpSpPr>
                      <a:grpSpLocks/>
                    </p:cNvGrpSpPr>
                    <p:nvPr/>
                  </p:nvGrpSpPr>
                  <p:grpSpPr bwMode="auto">
                    <a:xfrm>
                      <a:off x="2406" y="1147"/>
                      <a:ext cx="67" cy="12"/>
                      <a:chOff x="2406" y="1147"/>
                      <a:chExt cx="67" cy="12"/>
                    </a:xfrm>
                  </p:grpSpPr>
                  <p:sp>
                    <p:nvSpPr>
                      <p:cNvPr id="118087" name="Oval 105"/>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88" name="Oval 106"/>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89" name="Oval 107"/>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118081" name="AutoShape 108"/>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0" name="Group 109"/>
                    <p:cNvGrpSpPr>
                      <a:grpSpLocks/>
                    </p:cNvGrpSpPr>
                    <p:nvPr/>
                  </p:nvGrpSpPr>
                  <p:grpSpPr bwMode="auto">
                    <a:xfrm>
                      <a:off x="2282" y="1166"/>
                      <a:ext cx="320" cy="259"/>
                      <a:chOff x="2282" y="1166"/>
                      <a:chExt cx="320" cy="259"/>
                    </a:xfrm>
                  </p:grpSpPr>
                  <p:sp>
                    <p:nvSpPr>
                      <p:cNvPr id="118085" name="Freeform 110"/>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86" name="Rectangle 111"/>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118083" name="Freeform 112"/>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84" name="Freeform 113"/>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 name="Group 114"/>
                  <p:cNvGrpSpPr>
                    <a:grpSpLocks/>
                  </p:cNvGrpSpPr>
                  <p:nvPr/>
                </p:nvGrpSpPr>
                <p:grpSpPr bwMode="auto">
                  <a:xfrm>
                    <a:off x="2491" y="1140"/>
                    <a:ext cx="16" cy="1"/>
                    <a:chOff x="2491" y="1140"/>
                    <a:chExt cx="16" cy="1"/>
                  </a:xfrm>
                </p:grpSpPr>
                <p:sp>
                  <p:nvSpPr>
                    <p:cNvPr id="118078" name="Oval 115"/>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79" name="Oval 116"/>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2" name="Group 117"/>
                <p:cNvGrpSpPr>
                  <a:grpSpLocks/>
                </p:cNvGrpSpPr>
                <p:nvPr/>
              </p:nvGrpSpPr>
              <p:grpSpPr bwMode="auto">
                <a:xfrm>
                  <a:off x="2340" y="1365"/>
                  <a:ext cx="202" cy="45"/>
                  <a:chOff x="2340" y="1365"/>
                  <a:chExt cx="202" cy="45"/>
                </a:xfrm>
              </p:grpSpPr>
              <p:sp>
                <p:nvSpPr>
                  <p:cNvPr id="118068" name="Rectangle 118"/>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3" name="Group 119"/>
                  <p:cNvGrpSpPr>
                    <a:grpSpLocks/>
                  </p:cNvGrpSpPr>
                  <p:nvPr/>
                </p:nvGrpSpPr>
                <p:grpSpPr bwMode="auto">
                  <a:xfrm>
                    <a:off x="2340" y="1367"/>
                    <a:ext cx="202" cy="41"/>
                    <a:chOff x="2340" y="1367"/>
                    <a:chExt cx="202" cy="41"/>
                  </a:xfrm>
                </p:grpSpPr>
                <p:sp>
                  <p:nvSpPr>
                    <p:cNvPr id="118070" name="Rectangle 120"/>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71" name="Rectangle 121"/>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72" name="Rectangle 122"/>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73" name="Rectangle 123"/>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4" name="Group 124"/>
              <p:cNvGrpSpPr>
                <a:grpSpLocks/>
              </p:cNvGrpSpPr>
              <p:nvPr/>
            </p:nvGrpSpPr>
            <p:grpSpPr bwMode="auto">
              <a:xfrm>
                <a:off x="2238" y="1202"/>
                <a:ext cx="404" cy="120"/>
                <a:chOff x="2238" y="1202"/>
                <a:chExt cx="404" cy="120"/>
              </a:xfrm>
            </p:grpSpPr>
            <p:grpSp>
              <p:nvGrpSpPr>
                <p:cNvPr id="15" name="Group 125"/>
                <p:cNvGrpSpPr>
                  <a:grpSpLocks/>
                </p:cNvGrpSpPr>
                <p:nvPr/>
              </p:nvGrpSpPr>
              <p:grpSpPr bwMode="auto">
                <a:xfrm>
                  <a:off x="2238" y="1203"/>
                  <a:ext cx="47" cy="119"/>
                  <a:chOff x="2238" y="1203"/>
                  <a:chExt cx="47" cy="119"/>
                </a:xfrm>
              </p:grpSpPr>
              <p:sp>
                <p:nvSpPr>
                  <p:cNvPr id="118061" name="AutoShape 126"/>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118062" name="Oval 127"/>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6" name="Group 128"/>
                  <p:cNvGrpSpPr>
                    <a:grpSpLocks/>
                  </p:cNvGrpSpPr>
                  <p:nvPr/>
                </p:nvGrpSpPr>
                <p:grpSpPr bwMode="auto">
                  <a:xfrm>
                    <a:off x="2268" y="1214"/>
                    <a:ext cx="17" cy="66"/>
                    <a:chOff x="2268" y="1214"/>
                    <a:chExt cx="17" cy="66"/>
                  </a:xfrm>
                </p:grpSpPr>
                <p:sp>
                  <p:nvSpPr>
                    <p:cNvPr id="118064" name="Rectangle 129"/>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65" name="Rectangle 130"/>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7" name="Group 131"/>
                <p:cNvGrpSpPr>
                  <a:grpSpLocks/>
                </p:cNvGrpSpPr>
                <p:nvPr/>
              </p:nvGrpSpPr>
              <p:grpSpPr bwMode="auto">
                <a:xfrm>
                  <a:off x="2595" y="1202"/>
                  <a:ext cx="47" cy="118"/>
                  <a:chOff x="2595" y="1202"/>
                  <a:chExt cx="47" cy="118"/>
                </a:xfrm>
              </p:grpSpPr>
              <p:sp>
                <p:nvSpPr>
                  <p:cNvPr id="118056" name="AutoShape 132"/>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118057" name="Oval 133"/>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8" name="Group 134"/>
                  <p:cNvGrpSpPr>
                    <a:grpSpLocks/>
                  </p:cNvGrpSpPr>
                  <p:nvPr/>
                </p:nvGrpSpPr>
                <p:grpSpPr bwMode="auto">
                  <a:xfrm>
                    <a:off x="2595" y="1213"/>
                    <a:ext cx="16" cy="66"/>
                    <a:chOff x="2595" y="1213"/>
                    <a:chExt cx="16" cy="66"/>
                  </a:xfrm>
                </p:grpSpPr>
                <p:sp>
                  <p:nvSpPr>
                    <p:cNvPr id="118059" name="Rectangle 135"/>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60" name="Rectangle 136"/>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9" name="Group 137"/>
              <p:cNvGrpSpPr>
                <a:grpSpLocks/>
              </p:cNvGrpSpPr>
              <p:nvPr/>
            </p:nvGrpSpPr>
            <p:grpSpPr bwMode="auto">
              <a:xfrm>
                <a:off x="2291" y="1361"/>
                <a:ext cx="34" cy="54"/>
                <a:chOff x="2291" y="1361"/>
                <a:chExt cx="34" cy="54"/>
              </a:xfrm>
            </p:grpSpPr>
            <p:sp>
              <p:nvSpPr>
                <p:cNvPr id="118050" name="Freeform 138"/>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51" name="Freeform 139"/>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52" name="Oval 140"/>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53" name="Freeform 141"/>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0" name="Group 142"/>
              <p:cNvGrpSpPr>
                <a:grpSpLocks/>
              </p:cNvGrpSpPr>
              <p:nvPr/>
            </p:nvGrpSpPr>
            <p:grpSpPr bwMode="auto">
              <a:xfrm>
                <a:off x="2559" y="1361"/>
                <a:ext cx="33" cy="54"/>
                <a:chOff x="2559" y="1361"/>
                <a:chExt cx="33" cy="54"/>
              </a:xfrm>
            </p:grpSpPr>
            <p:sp>
              <p:nvSpPr>
                <p:cNvPr id="118046" name="Freeform 143"/>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47" name="Freeform 144"/>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48" name="Oval 145"/>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49" name="Freeform 146"/>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1" name="Group 147"/>
              <p:cNvGrpSpPr>
                <a:grpSpLocks/>
              </p:cNvGrpSpPr>
              <p:nvPr/>
            </p:nvGrpSpPr>
            <p:grpSpPr bwMode="auto">
              <a:xfrm>
                <a:off x="2298" y="1471"/>
                <a:ext cx="285" cy="61"/>
                <a:chOff x="2298" y="1471"/>
                <a:chExt cx="285" cy="61"/>
              </a:xfrm>
            </p:grpSpPr>
            <p:grpSp>
              <p:nvGrpSpPr>
                <p:cNvPr id="22" name="Group 148"/>
                <p:cNvGrpSpPr>
                  <a:grpSpLocks/>
                </p:cNvGrpSpPr>
                <p:nvPr/>
              </p:nvGrpSpPr>
              <p:grpSpPr bwMode="auto">
                <a:xfrm>
                  <a:off x="2301" y="1471"/>
                  <a:ext cx="278" cy="25"/>
                  <a:chOff x="2301" y="1471"/>
                  <a:chExt cx="278" cy="25"/>
                </a:xfrm>
              </p:grpSpPr>
              <p:sp>
                <p:nvSpPr>
                  <p:cNvPr id="118044" name="Oval 149"/>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45" name="Rectangle 150"/>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23" name="Group 151"/>
                <p:cNvGrpSpPr>
                  <a:grpSpLocks/>
                </p:cNvGrpSpPr>
                <p:nvPr/>
              </p:nvGrpSpPr>
              <p:grpSpPr bwMode="auto">
                <a:xfrm>
                  <a:off x="2298" y="1484"/>
                  <a:ext cx="285" cy="48"/>
                  <a:chOff x="2298" y="1484"/>
                  <a:chExt cx="285" cy="48"/>
                </a:xfrm>
              </p:grpSpPr>
              <p:grpSp>
                <p:nvGrpSpPr>
                  <p:cNvPr id="24" name="Group 152"/>
                  <p:cNvGrpSpPr>
                    <a:grpSpLocks/>
                  </p:cNvGrpSpPr>
                  <p:nvPr/>
                </p:nvGrpSpPr>
                <p:grpSpPr bwMode="auto">
                  <a:xfrm>
                    <a:off x="2298" y="1484"/>
                    <a:ext cx="51" cy="48"/>
                    <a:chOff x="2298" y="1484"/>
                    <a:chExt cx="51" cy="48"/>
                  </a:xfrm>
                </p:grpSpPr>
                <p:sp>
                  <p:nvSpPr>
                    <p:cNvPr id="118042" name="Oval 153"/>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43" name="Freeform 154"/>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5" name="Group 155"/>
                  <p:cNvGrpSpPr>
                    <a:grpSpLocks/>
                  </p:cNvGrpSpPr>
                  <p:nvPr/>
                </p:nvGrpSpPr>
                <p:grpSpPr bwMode="auto">
                  <a:xfrm>
                    <a:off x="2534" y="1484"/>
                    <a:ext cx="49" cy="48"/>
                    <a:chOff x="2534" y="1484"/>
                    <a:chExt cx="49" cy="48"/>
                  </a:xfrm>
                </p:grpSpPr>
                <p:sp>
                  <p:nvSpPr>
                    <p:cNvPr id="118040" name="Oval 156"/>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41" name="Freeform 157"/>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26" name="Group 158"/>
              <p:cNvGrpSpPr>
                <a:grpSpLocks/>
              </p:cNvGrpSpPr>
              <p:nvPr/>
            </p:nvGrpSpPr>
            <p:grpSpPr bwMode="auto">
              <a:xfrm>
                <a:off x="2274" y="1429"/>
                <a:ext cx="332" cy="38"/>
                <a:chOff x="2274" y="1429"/>
                <a:chExt cx="332" cy="38"/>
              </a:xfrm>
            </p:grpSpPr>
            <p:sp>
              <p:nvSpPr>
                <p:cNvPr id="118029" name="Rectangle 159"/>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27" name="Group 160"/>
                <p:cNvGrpSpPr>
                  <a:grpSpLocks/>
                </p:cNvGrpSpPr>
                <p:nvPr/>
              </p:nvGrpSpPr>
              <p:grpSpPr bwMode="auto">
                <a:xfrm>
                  <a:off x="2295" y="1432"/>
                  <a:ext cx="293" cy="23"/>
                  <a:chOff x="2295" y="1432"/>
                  <a:chExt cx="293" cy="23"/>
                </a:xfrm>
              </p:grpSpPr>
              <p:sp>
                <p:nvSpPr>
                  <p:cNvPr id="118031" name="Rectangle 161"/>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32" name="Rectangle 162"/>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33" name="Rectangle 163"/>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34" name="Rectangle 164"/>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35" name="Freeform 165"/>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28" name="Group 166"/>
              <p:cNvGrpSpPr>
                <a:grpSpLocks/>
              </p:cNvGrpSpPr>
              <p:nvPr/>
            </p:nvGrpSpPr>
            <p:grpSpPr bwMode="auto">
              <a:xfrm>
                <a:off x="2309" y="1177"/>
                <a:ext cx="268" cy="136"/>
                <a:chOff x="2309" y="1177"/>
                <a:chExt cx="268" cy="136"/>
              </a:xfrm>
            </p:grpSpPr>
            <p:sp>
              <p:nvSpPr>
                <p:cNvPr id="118006" name="Freeform 167"/>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07" name="Freeform 168"/>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29" name="Group 169"/>
                <p:cNvGrpSpPr>
                  <a:grpSpLocks/>
                </p:cNvGrpSpPr>
                <p:nvPr/>
              </p:nvGrpSpPr>
              <p:grpSpPr bwMode="auto">
                <a:xfrm>
                  <a:off x="2330" y="1211"/>
                  <a:ext cx="83" cy="102"/>
                  <a:chOff x="2330" y="1211"/>
                  <a:chExt cx="83" cy="102"/>
                </a:xfrm>
              </p:grpSpPr>
              <p:sp>
                <p:nvSpPr>
                  <p:cNvPr id="118027" name="Rectangle 170"/>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28" name="Freeform 171"/>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30" name="Group 172"/>
                <p:cNvGrpSpPr>
                  <a:grpSpLocks/>
                </p:cNvGrpSpPr>
                <p:nvPr/>
              </p:nvGrpSpPr>
              <p:grpSpPr bwMode="auto">
                <a:xfrm>
                  <a:off x="2509" y="1193"/>
                  <a:ext cx="43" cy="39"/>
                  <a:chOff x="2509" y="1193"/>
                  <a:chExt cx="43" cy="39"/>
                </a:xfrm>
              </p:grpSpPr>
              <p:grpSp>
                <p:nvGrpSpPr>
                  <p:cNvPr id="31" name="Group 173"/>
                  <p:cNvGrpSpPr>
                    <a:grpSpLocks/>
                  </p:cNvGrpSpPr>
                  <p:nvPr/>
                </p:nvGrpSpPr>
                <p:grpSpPr bwMode="auto">
                  <a:xfrm>
                    <a:off x="2509" y="1202"/>
                    <a:ext cx="36" cy="30"/>
                    <a:chOff x="2509" y="1202"/>
                    <a:chExt cx="36" cy="30"/>
                  </a:xfrm>
                </p:grpSpPr>
                <p:sp>
                  <p:nvSpPr>
                    <p:cNvPr id="118025" name="Line 174"/>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026" name="Line 175"/>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17760" name="Group 176"/>
                  <p:cNvGrpSpPr>
                    <a:grpSpLocks/>
                  </p:cNvGrpSpPr>
                  <p:nvPr/>
                </p:nvGrpSpPr>
                <p:grpSpPr bwMode="auto">
                  <a:xfrm>
                    <a:off x="2518" y="1193"/>
                    <a:ext cx="34" cy="29"/>
                    <a:chOff x="2518" y="1193"/>
                    <a:chExt cx="34" cy="29"/>
                  </a:xfrm>
                </p:grpSpPr>
                <p:sp>
                  <p:nvSpPr>
                    <p:cNvPr id="118023" name="Line 177"/>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024" name="Line 178"/>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118010" name="Rectangle 179"/>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761" name="Group 180"/>
                <p:cNvGrpSpPr>
                  <a:grpSpLocks/>
                </p:cNvGrpSpPr>
                <p:nvPr/>
              </p:nvGrpSpPr>
              <p:grpSpPr bwMode="auto">
                <a:xfrm>
                  <a:off x="2474" y="1211"/>
                  <a:ext cx="83" cy="101"/>
                  <a:chOff x="2474" y="1211"/>
                  <a:chExt cx="83" cy="101"/>
                </a:xfrm>
              </p:grpSpPr>
              <p:sp>
                <p:nvSpPr>
                  <p:cNvPr id="118019" name="Rectangle 181"/>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20" name="Freeform 182"/>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762" name="Group 183"/>
                <p:cNvGrpSpPr>
                  <a:grpSpLocks/>
                </p:cNvGrpSpPr>
                <p:nvPr/>
              </p:nvGrpSpPr>
              <p:grpSpPr bwMode="auto">
                <a:xfrm>
                  <a:off x="2367" y="1193"/>
                  <a:ext cx="41" cy="39"/>
                  <a:chOff x="2367" y="1193"/>
                  <a:chExt cx="41" cy="39"/>
                </a:xfrm>
              </p:grpSpPr>
              <p:grpSp>
                <p:nvGrpSpPr>
                  <p:cNvPr id="117764" name="Group 184"/>
                  <p:cNvGrpSpPr>
                    <a:grpSpLocks/>
                  </p:cNvGrpSpPr>
                  <p:nvPr/>
                </p:nvGrpSpPr>
                <p:grpSpPr bwMode="auto">
                  <a:xfrm>
                    <a:off x="2367" y="1202"/>
                    <a:ext cx="34" cy="30"/>
                    <a:chOff x="2367" y="1202"/>
                    <a:chExt cx="34" cy="30"/>
                  </a:xfrm>
                </p:grpSpPr>
                <p:sp>
                  <p:nvSpPr>
                    <p:cNvPr id="118017" name="Line 185"/>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018" name="Line 186"/>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17765" name="Group 187"/>
                  <p:cNvGrpSpPr>
                    <a:grpSpLocks/>
                  </p:cNvGrpSpPr>
                  <p:nvPr/>
                </p:nvGrpSpPr>
                <p:grpSpPr bwMode="auto">
                  <a:xfrm>
                    <a:off x="2376" y="1193"/>
                    <a:ext cx="32" cy="29"/>
                    <a:chOff x="2376" y="1193"/>
                    <a:chExt cx="32" cy="29"/>
                  </a:xfrm>
                </p:grpSpPr>
                <p:sp>
                  <p:nvSpPr>
                    <p:cNvPr id="118015" name="Line 188"/>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016" name="Line 189"/>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117986" name="Oval 190"/>
            <p:cNvSpPr>
              <a:spLocks noChangeArrowheads="1"/>
            </p:cNvSpPr>
            <p:nvPr/>
          </p:nvSpPr>
          <p:spPr bwMode="auto">
            <a:xfrm>
              <a:off x="2544" y="624"/>
              <a:ext cx="1397" cy="196"/>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台灣</a:t>
              </a:r>
            </a:p>
          </p:txBody>
        </p:sp>
        <p:sp>
          <p:nvSpPr>
            <p:cNvPr id="117987" name="AutoShape 191"/>
            <p:cNvSpPr>
              <a:spLocks noChangeArrowheads="1"/>
            </p:cNvSpPr>
            <p:nvPr/>
          </p:nvSpPr>
          <p:spPr bwMode="auto">
            <a:xfrm>
              <a:off x="1968"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7988" name="AutoShape 192"/>
            <p:cNvSpPr>
              <a:spLocks noChangeArrowheads="1"/>
            </p:cNvSpPr>
            <p:nvPr/>
          </p:nvSpPr>
          <p:spPr bwMode="auto">
            <a:xfrm>
              <a:off x="278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7989" name="AutoShape 193"/>
            <p:cNvSpPr>
              <a:spLocks noChangeArrowheads="1"/>
            </p:cNvSpPr>
            <p:nvPr/>
          </p:nvSpPr>
          <p:spPr bwMode="auto">
            <a:xfrm>
              <a:off x="4272"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7990" name="AutoShape 194"/>
            <p:cNvSpPr>
              <a:spLocks noChangeArrowheads="1"/>
            </p:cNvSpPr>
            <p:nvPr/>
          </p:nvSpPr>
          <p:spPr bwMode="auto">
            <a:xfrm>
              <a:off x="350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7991" name="AutoShape 195"/>
            <p:cNvSpPr>
              <a:spLocks noChangeArrowheads="1"/>
            </p:cNvSpPr>
            <p:nvPr/>
          </p:nvSpPr>
          <p:spPr bwMode="auto">
            <a:xfrm>
              <a:off x="494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532100" name="Rectangle 196"/>
            <p:cNvSpPr>
              <a:spLocks noChangeArrowheads="1"/>
            </p:cNvSpPr>
            <p:nvPr/>
          </p:nvSpPr>
          <p:spPr bwMode="auto">
            <a:xfrm>
              <a:off x="192" y="1104"/>
              <a:ext cx="692" cy="288"/>
            </a:xfrm>
            <a:prstGeom prst="rect">
              <a:avLst/>
            </a:prstGeom>
            <a:solidFill>
              <a:srgbClr val="FFCC00"/>
            </a:solidFill>
            <a:ln w="9525">
              <a:noFill/>
              <a:miter lim="800000"/>
              <a:headEnd/>
              <a:tailEnd/>
            </a:ln>
            <a:effectLst>
              <a:outerShdw dist="107763" dir="18900000" algn="ctr" rotWithShape="0">
                <a:schemeClr val="bg2"/>
              </a:outerShdw>
            </a:effectLst>
          </p:spPr>
          <p:txBody>
            <a:bodyPr wrap="none">
              <a:spAutoFit/>
            </a:bodyPr>
            <a:lstStyle/>
            <a:p>
              <a:pPr>
                <a:defRPr/>
              </a:pPr>
              <a:r>
                <a:rPr lang="zh-TW" altLang="en-US" sz="2400" b="1">
                  <a:solidFill>
                    <a:srgbClr val="FF0000"/>
                  </a:solidFill>
                  <a:latin typeface="Times New Roman" pitchFamily="18" charset="0"/>
                  <a:ea typeface="標楷體" pitchFamily="65" charset="-120"/>
                </a:rPr>
                <a:t>分工前</a:t>
              </a:r>
            </a:p>
          </p:txBody>
        </p:sp>
        <p:sp>
          <p:nvSpPr>
            <p:cNvPr id="117993" name="Line 197"/>
            <p:cNvSpPr>
              <a:spLocks noChangeShapeType="1"/>
            </p:cNvSpPr>
            <p:nvPr/>
          </p:nvSpPr>
          <p:spPr bwMode="auto">
            <a:xfrm flipV="1">
              <a:off x="1824" y="816"/>
              <a:ext cx="816" cy="288"/>
            </a:xfrm>
            <a:prstGeom prst="line">
              <a:avLst/>
            </a:prstGeom>
            <a:noFill/>
            <a:ln w="9525">
              <a:solidFill>
                <a:schemeClr val="tx1"/>
              </a:solidFill>
              <a:round/>
              <a:headEnd/>
              <a:tailEnd type="triangle" w="med" len="med"/>
            </a:ln>
          </p:spPr>
          <p:txBody>
            <a:bodyPr wrap="none"/>
            <a:lstStyle/>
            <a:p>
              <a:endParaRPr lang="zh-TW" altLang="en-US"/>
            </a:p>
          </p:txBody>
        </p:sp>
        <p:sp>
          <p:nvSpPr>
            <p:cNvPr id="117994" name="Line 198"/>
            <p:cNvSpPr>
              <a:spLocks noChangeShapeType="1"/>
            </p:cNvSpPr>
            <p:nvPr/>
          </p:nvSpPr>
          <p:spPr bwMode="auto">
            <a:xfrm flipV="1">
              <a:off x="2592" y="816"/>
              <a:ext cx="240" cy="336"/>
            </a:xfrm>
            <a:prstGeom prst="line">
              <a:avLst/>
            </a:prstGeom>
            <a:noFill/>
            <a:ln w="9525">
              <a:solidFill>
                <a:schemeClr val="tx1"/>
              </a:solidFill>
              <a:round/>
              <a:headEnd/>
              <a:tailEnd type="triangle" w="med" len="med"/>
            </a:ln>
          </p:spPr>
          <p:txBody>
            <a:bodyPr wrap="none"/>
            <a:lstStyle/>
            <a:p>
              <a:endParaRPr lang="zh-TW" altLang="en-US"/>
            </a:p>
          </p:txBody>
        </p:sp>
        <p:sp>
          <p:nvSpPr>
            <p:cNvPr id="117995" name="Line 199"/>
            <p:cNvSpPr>
              <a:spLocks noChangeShapeType="1"/>
            </p:cNvSpPr>
            <p:nvPr/>
          </p:nvSpPr>
          <p:spPr bwMode="auto">
            <a:xfrm flipV="1">
              <a:off x="3168" y="864"/>
              <a:ext cx="0" cy="192"/>
            </a:xfrm>
            <a:prstGeom prst="line">
              <a:avLst/>
            </a:prstGeom>
            <a:noFill/>
            <a:ln w="9525">
              <a:solidFill>
                <a:schemeClr val="tx1"/>
              </a:solidFill>
              <a:round/>
              <a:headEnd/>
              <a:tailEnd type="triangle" w="med" len="med"/>
            </a:ln>
          </p:spPr>
          <p:txBody>
            <a:bodyPr wrap="none"/>
            <a:lstStyle/>
            <a:p>
              <a:endParaRPr lang="zh-TW" altLang="en-US"/>
            </a:p>
          </p:txBody>
        </p:sp>
        <p:sp>
          <p:nvSpPr>
            <p:cNvPr id="117996" name="Line 200"/>
            <p:cNvSpPr>
              <a:spLocks noChangeShapeType="1"/>
            </p:cNvSpPr>
            <p:nvPr/>
          </p:nvSpPr>
          <p:spPr bwMode="auto">
            <a:xfrm flipH="1" flipV="1">
              <a:off x="3648" y="816"/>
              <a:ext cx="240" cy="240"/>
            </a:xfrm>
            <a:prstGeom prst="line">
              <a:avLst/>
            </a:prstGeom>
            <a:noFill/>
            <a:ln w="9525">
              <a:solidFill>
                <a:schemeClr val="tx1"/>
              </a:solidFill>
              <a:round/>
              <a:headEnd/>
              <a:tailEnd type="triangle" w="med" len="med"/>
            </a:ln>
          </p:spPr>
          <p:txBody>
            <a:bodyPr wrap="none"/>
            <a:lstStyle/>
            <a:p>
              <a:endParaRPr lang="zh-TW" altLang="en-US"/>
            </a:p>
          </p:txBody>
        </p:sp>
        <p:sp>
          <p:nvSpPr>
            <p:cNvPr id="117997" name="Line 201"/>
            <p:cNvSpPr>
              <a:spLocks noChangeShapeType="1"/>
            </p:cNvSpPr>
            <p:nvPr/>
          </p:nvSpPr>
          <p:spPr bwMode="auto">
            <a:xfrm flipH="1" flipV="1">
              <a:off x="3888" y="768"/>
              <a:ext cx="672" cy="240"/>
            </a:xfrm>
            <a:prstGeom prst="line">
              <a:avLst/>
            </a:prstGeom>
            <a:noFill/>
            <a:ln w="9525">
              <a:solidFill>
                <a:schemeClr val="tx1"/>
              </a:solidFill>
              <a:round/>
              <a:headEnd/>
              <a:tailEnd type="triangle" w="med" len="med"/>
            </a:ln>
          </p:spPr>
          <p:txBody>
            <a:bodyPr wrap="none"/>
            <a:lstStyle/>
            <a:p>
              <a:endParaRPr lang="zh-TW" altLang="en-US"/>
            </a:p>
          </p:txBody>
        </p:sp>
        <p:sp>
          <p:nvSpPr>
            <p:cNvPr id="117998" name="Line 202"/>
            <p:cNvSpPr>
              <a:spLocks noChangeShapeType="1"/>
            </p:cNvSpPr>
            <p:nvPr/>
          </p:nvSpPr>
          <p:spPr bwMode="auto">
            <a:xfrm flipH="1" flipV="1">
              <a:off x="3936" y="720"/>
              <a:ext cx="1344" cy="336"/>
            </a:xfrm>
            <a:prstGeom prst="line">
              <a:avLst/>
            </a:prstGeom>
            <a:noFill/>
            <a:ln w="9525">
              <a:solidFill>
                <a:schemeClr val="tx1"/>
              </a:solidFill>
              <a:round/>
              <a:headEnd/>
              <a:tailEnd type="triangle" w="med" len="med"/>
            </a:ln>
          </p:spPr>
          <p:txBody>
            <a:bodyPr wrap="none"/>
            <a:lstStyle/>
            <a:p>
              <a:endParaRPr lang="zh-TW" altLang="en-US"/>
            </a:p>
          </p:txBody>
        </p:sp>
      </p:grpSp>
      <p:grpSp>
        <p:nvGrpSpPr>
          <p:cNvPr id="117767" name="Group 203"/>
          <p:cNvGrpSpPr>
            <a:grpSpLocks/>
          </p:cNvGrpSpPr>
          <p:nvPr/>
        </p:nvGrpSpPr>
        <p:grpSpPr bwMode="auto">
          <a:xfrm>
            <a:off x="381000" y="2362200"/>
            <a:ext cx="8494713" cy="3962400"/>
            <a:chOff x="240" y="1488"/>
            <a:chExt cx="5351" cy="2496"/>
          </a:xfrm>
        </p:grpSpPr>
        <p:sp>
          <p:nvSpPr>
            <p:cNvPr id="117766" name="AutoShape 204"/>
            <p:cNvSpPr>
              <a:spLocks noChangeArrowheads="1"/>
            </p:cNvSpPr>
            <p:nvPr/>
          </p:nvSpPr>
          <p:spPr bwMode="auto">
            <a:xfrm>
              <a:off x="432" y="1488"/>
              <a:ext cx="96" cy="1248"/>
            </a:xfrm>
            <a:prstGeom prst="downArrow">
              <a:avLst>
                <a:gd name="adj1" fmla="val 50000"/>
                <a:gd name="adj2" fmla="val 325000"/>
              </a:avLst>
            </a:prstGeom>
            <a:solidFill>
              <a:srgbClr val="FFCC00"/>
            </a:solidFill>
            <a:ln w="9525">
              <a:noFill/>
              <a:miter lim="800000"/>
              <a:headEnd/>
              <a:tailEnd/>
            </a:ln>
          </p:spPr>
          <p:txBody>
            <a:bodyPr vert="eaVert" wrap="none" anchor="ctr"/>
            <a:lstStyle/>
            <a:p>
              <a:endParaRPr lang="zh-TW" altLang="en-US"/>
            </a:p>
          </p:txBody>
        </p:sp>
        <p:grpSp>
          <p:nvGrpSpPr>
            <p:cNvPr id="117771" name="Group 205"/>
            <p:cNvGrpSpPr>
              <a:grpSpLocks/>
            </p:cNvGrpSpPr>
            <p:nvPr/>
          </p:nvGrpSpPr>
          <p:grpSpPr bwMode="auto">
            <a:xfrm>
              <a:off x="240" y="1872"/>
              <a:ext cx="5351" cy="2112"/>
              <a:chOff x="240" y="1872"/>
              <a:chExt cx="5351" cy="2112"/>
            </a:xfrm>
          </p:grpSpPr>
          <p:sp>
            <p:nvSpPr>
              <p:cNvPr id="117768" name="Rectangle 206"/>
              <p:cNvSpPr>
                <a:spLocks noChangeArrowheads="1"/>
              </p:cNvSpPr>
              <p:nvPr/>
            </p:nvSpPr>
            <p:spPr bwMode="auto">
              <a:xfrm>
                <a:off x="1728" y="2544"/>
                <a:ext cx="2256" cy="654"/>
              </a:xfrm>
              <a:prstGeom prst="rect">
                <a:avLst/>
              </a:prstGeom>
              <a:noFill/>
              <a:ln w="9525">
                <a:noFill/>
                <a:miter lim="800000"/>
                <a:headEnd/>
                <a:tailEnd/>
              </a:ln>
            </p:spPr>
            <p:txBody>
              <a:bodyPr lIns="92075" tIns="46038" rIns="92075" bIns="46038" anchor="ctr"/>
              <a:lstStyle/>
              <a:p>
                <a:endParaRPr lang="zh-TW" altLang="zh-TW" sz="4000">
                  <a:latin typeface="標楷體" pitchFamily="65" charset="-120"/>
                  <a:ea typeface="標楷體" pitchFamily="65" charset="-120"/>
                </a:endParaRPr>
              </a:p>
            </p:txBody>
          </p:sp>
          <p:pic>
            <p:nvPicPr>
              <p:cNvPr id="117769" name="Picture 207"/>
              <p:cNvPicPr>
                <a:picLocks noChangeArrowheads="1"/>
              </p:cNvPicPr>
              <p:nvPr/>
            </p:nvPicPr>
            <p:blipFill>
              <a:blip r:embed="rId2" cstate="print"/>
              <a:srcRect/>
              <a:stretch>
                <a:fillRect/>
              </a:stretch>
            </p:blipFill>
            <p:spPr bwMode="auto">
              <a:xfrm rot="10800000" flipV="1">
                <a:off x="5136" y="2688"/>
                <a:ext cx="369" cy="336"/>
              </a:xfrm>
              <a:prstGeom prst="rect">
                <a:avLst/>
              </a:prstGeom>
              <a:noFill/>
              <a:ln w="9525">
                <a:noFill/>
                <a:miter lim="800000"/>
                <a:headEnd/>
                <a:tailEnd/>
              </a:ln>
            </p:spPr>
          </p:pic>
          <p:pic>
            <p:nvPicPr>
              <p:cNvPr id="117770" name="Picture 208"/>
              <p:cNvPicPr>
                <a:picLocks noChangeArrowheads="1"/>
              </p:cNvPicPr>
              <p:nvPr/>
            </p:nvPicPr>
            <p:blipFill>
              <a:blip r:embed="rId3" cstate="print"/>
              <a:srcRect/>
              <a:stretch>
                <a:fillRect/>
              </a:stretch>
            </p:blipFill>
            <p:spPr bwMode="auto">
              <a:xfrm rot="10800000" flipV="1">
                <a:off x="1872" y="2784"/>
                <a:ext cx="495" cy="336"/>
              </a:xfrm>
              <a:prstGeom prst="rect">
                <a:avLst/>
              </a:prstGeom>
              <a:noFill/>
              <a:ln w="9525">
                <a:noFill/>
                <a:miter lim="800000"/>
                <a:headEnd/>
                <a:tailEnd/>
              </a:ln>
            </p:spPr>
          </p:pic>
          <p:grpSp>
            <p:nvGrpSpPr>
              <p:cNvPr id="117780" name="Group 209"/>
              <p:cNvGrpSpPr>
                <a:grpSpLocks/>
              </p:cNvGrpSpPr>
              <p:nvPr/>
            </p:nvGrpSpPr>
            <p:grpSpPr bwMode="auto">
              <a:xfrm>
                <a:off x="2688" y="2352"/>
                <a:ext cx="364" cy="326"/>
                <a:chOff x="622" y="2034"/>
                <a:chExt cx="434" cy="439"/>
              </a:xfrm>
            </p:grpSpPr>
            <p:sp>
              <p:nvSpPr>
                <p:cNvPr id="117893" name="Freeform 210"/>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117894" name="Freeform 211"/>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117895" name="Freeform 212"/>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117896" name="Freeform 213"/>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117897" name="Freeform 214"/>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117898" name="Freeform 215"/>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117899" name="Freeform 216"/>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117900" name="Freeform 217"/>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117901" name="Freeform 218"/>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117902" name="Freeform 219"/>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117903" name="Freeform 220"/>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117904" name="Freeform 221"/>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117905" name="Freeform 222"/>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117906" name="Freeform 223"/>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117907" name="Freeform 224"/>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117908" name="Freeform 225"/>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117909" name="Freeform 226"/>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117910" name="Freeform 227"/>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117911" name="Freeform 228"/>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117912" name="Freeform 229"/>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117913" name="Freeform 230"/>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117914" name="Freeform 231"/>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117915" name="Freeform 232"/>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117916" name="Freeform 233"/>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117917" name="Freeform 234"/>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117918" name="Freeform 235"/>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117919" name="Freeform 236"/>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117920" name="Freeform 237"/>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117921" name="Freeform 238"/>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117922" name="Freeform 239"/>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117923" name="Freeform 240"/>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117924" name="Freeform 241"/>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117925" name="Freeform 242"/>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117926" name="Freeform 243"/>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117927" name="Freeform 244"/>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117928" name="Freeform 245"/>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117929" name="Freeform 246"/>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117930" name="Freeform 247"/>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117931" name="Freeform 248"/>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117932" name="Freeform 249"/>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117933" name="Freeform 250"/>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117934" name="Freeform 251"/>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117935" name="Freeform 252"/>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117936" name="Freeform 253"/>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117937" name="Freeform 254"/>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117938" name="Freeform 255"/>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117939" name="Freeform 256"/>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117940" name="Freeform 257"/>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117941" name="Freeform 258"/>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117942" name="Freeform 259"/>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117943" name="Freeform 260"/>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117944" name="Freeform 261"/>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117945" name="Freeform 262"/>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117946" name="Freeform 263"/>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117947" name="Freeform 264"/>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117948" name="Freeform 265"/>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117949" name="Freeform 266"/>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117950" name="Freeform 267"/>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117951" name="Freeform 268"/>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117952" name="Freeform 269"/>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117953" name="Freeform 270"/>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117954" name="Freeform 271"/>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117955" name="Freeform 272"/>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117956" name="Freeform 273"/>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117957" name="Freeform 274"/>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117958" name="Freeform 275"/>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117959" name="Freeform 276"/>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117960" name="Freeform 277"/>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117961" name="Freeform 278"/>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117962" name="Freeform 279"/>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117963" name="Freeform 280"/>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117964" name="Freeform 281"/>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117965" name="Freeform 282"/>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117966" name="Freeform 283"/>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117967" name="Freeform 284"/>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117968" name="Freeform 285"/>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117969" name="Freeform 286"/>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117970" name="Freeform 287"/>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117971" name="Freeform 288"/>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117972" name="Freeform 289"/>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117772" name="Text Box 290"/>
              <p:cNvSpPr txBox="1">
                <a:spLocks noChangeArrowheads="1"/>
              </p:cNvSpPr>
              <p:nvPr/>
            </p:nvSpPr>
            <p:spPr bwMode="auto">
              <a:xfrm>
                <a:off x="1200" y="3216"/>
                <a:ext cx="500" cy="288"/>
              </a:xfrm>
              <a:prstGeom prst="rect">
                <a:avLst/>
              </a:prstGeom>
              <a:noFill/>
              <a:ln w="9525">
                <a:noFill/>
                <a:miter lim="800000"/>
                <a:headEnd/>
                <a:tailEnd/>
              </a:ln>
            </p:spPr>
            <p:txBody>
              <a:bodyPr>
                <a:spAutoFit/>
              </a:bodyPr>
              <a:lstStyle/>
              <a:p>
                <a:r>
                  <a:rPr lang="zh-TW" altLang="en-US" sz="2400" b="1">
                    <a:latin typeface="Times New Roman" pitchFamily="18" charset="0"/>
                    <a:ea typeface="標楷體" pitchFamily="65" charset="-120"/>
                  </a:rPr>
                  <a:t>研發</a:t>
                </a:r>
              </a:p>
            </p:txBody>
          </p:sp>
          <p:sp>
            <p:nvSpPr>
              <p:cNvPr id="117773" name="Text Box 291"/>
              <p:cNvSpPr txBox="1">
                <a:spLocks noChangeArrowheads="1"/>
              </p:cNvSpPr>
              <p:nvPr/>
            </p:nvSpPr>
            <p:spPr bwMode="auto">
              <a:xfrm>
                <a:off x="1872" y="3216"/>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採購</a:t>
                </a:r>
              </a:p>
            </p:txBody>
          </p:sp>
          <p:sp>
            <p:nvSpPr>
              <p:cNvPr id="117774" name="Text Box 292"/>
              <p:cNvSpPr txBox="1">
                <a:spLocks noChangeArrowheads="1"/>
              </p:cNvSpPr>
              <p:nvPr/>
            </p:nvSpPr>
            <p:spPr bwMode="auto">
              <a:xfrm>
                <a:off x="2640" y="2736"/>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製造</a:t>
                </a:r>
              </a:p>
            </p:txBody>
          </p:sp>
          <p:sp>
            <p:nvSpPr>
              <p:cNvPr id="117775" name="Text Box 293"/>
              <p:cNvSpPr txBox="1">
                <a:spLocks noChangeArrowheads="1"/>
              </p:cNvSpPr>
              <p:nvPr/>
            </p:nvSpPr>
            <p:spPr bwMode="auto">
              <a:xfrm>
                <a:off x="3504" y="3168"/>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銷售</a:t>
                </a:r>
              </a:p>
            </p:txBody>
          </p:sp>
          <p:sp>
            <p:nvSpPr>
              <p:cNvPr id="117776" name="Text Box 294"/>
              <p:cNvSpPr txBox="1">
                <a:spLocks noChangeArrowheads="1"/>
              </p:cNvSpPr>
              <p:nvPr/>
            </p:nvSpPr>
            <p:spPr bwMode="auto">
              <a:xfrm>
                <a:off x="4320" y="2784"/>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配送</a:t>
                </a:r>
              </a:p>
            </p:txBody>
          </p:sp>
          <p:sp>
            <p:nvSpPr>
              <p:cNvPr id="117777" name="Text Box 295"/>
              <p:cNvSpPr txBox="1">
                <a:spLocks noChangeArrowheads="1"/>
              </p:cNvSpPr>
              <p:nvPr/>
            </p:nvSpPr>
            <p:spPr bwMode="auto">
              <a:xfrm>
                <a:off x="5088" y="312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客服</a:t>
                </a:r>
              </a:p>
            </p:txBody>
          </p:sp>
          <p:pic>
            <p:nvPicPr>
              <p:cNvPr id="117778" name="Picture 296" descr="j0197933"/>
              <p:cNvPicPr>
                <a:picLocks noChangeAspect="1" noChangeArrowheads="1"/>
              </p:cNvPicPr>
              <p:nvPr/>
            </p:nvPicPr>
            <p:blipFill>
              <a:blip r:embed="rId4" cstate="print"/>
              <a:srcRect/>
              <a:stretch>
                <a:fillRect/>
              </a:stretch>
            </p:blipFill>
            <p:spPr bwMode="auto">
              <a:xfrm>
                <a:off x="1200" y="2736"/>
                <a:ext cx="478" cy="508"/>
              </a:xfrm>
              <a:prstGeom prst="rect">
                <a:avLst/>
              </a:prstGeom>
              <a:noFill/>
              <a:ln w="9525">
                <a:noFill/>
                <a:miter lim="800000"/>
                <a:headEnd/>
                <a:tailEnd/>
              </a:ln>
            </p:spPr>
          </p:pic>
          <p:pic>
            <p:nvPicPr>
              <p:cNvPr id="117779" name="Picture 297" descr="PE01523_"/>
              <p:cNvPicPr>
                <a:picLocks noChangeAspect="1" noChangeArrowheads="1"/>
              </p:cNvPicPr>
              <p:nvPr/>
            </p:nvPicPr>
            <p:blipFill>
              <a:blip r:embed="rId5" cstate="print"/>
              <a:srcRect/>
              <a:stretch>
                <a:fillRect/>
              </a:stretch>
            </p:blipFill>
            <p:spPr bwMode="auto">
              <a:xfrm>
                <a:off x="3504" y="2640"/>
                <a:ext cx="518" cy="493"/>
              </a:xfrm>
              <a:prstGeom prst="rect">
                <a:avLst/>
              </a:prstGeom>
              <a:noFill/>
              <a:ln w="9525">
                <a:noFill/>
                <a:miter lim="800000"/>
                <a:headEnd/>
                <a:tailEnd/>
              </a:ln>
            </p:spPr>
          </p:pic>
          <p:grpSp>
            <p:nvGrpSpPr>
              <p:cNvPr id="117797" name="Group 298"/>
              <p:cNvGrpSpPr>
                <a:grpSpLocks/>
              </p:cNvGrpSpPr>
              <p:nvPr/>
            </p:nvGrpSpPr>
            <p:grpSpPr bwMode="auto">
              <a:xfrm>
                <a:off x="4368" y="2304"/>
                <a:ext cx="331" cy="382"/>
                <a:chOff x="2238" y="1016"/>
                <a:chExt cx="404" cy="516"/>
              </a:xfrm>
            </p:grpSpPr>
            <p:grpSp>
              <p:nvGrpSpPr>
                <p:cNvPr id="117800" name="Group 299"/>
                <p:cNvGrpSpPr>
                  <a:grpSpLocks/>
                </p:cNvGrpSpPr>
                <p:nvPr/>
              </p:nvGrpSpPr>
              <p:grpSpPr bwMode="auto">
                <a:xfrm>
                  <a:off x="2256" y="1016"/>
                  <a:ext cx="372" cy="410"/>
                  <a:chOff x="2256" y="1016"/>
                  <a:chExt cx="372" cy="410"/>
                </a:xfrm>
              </p:grpSpPr>
              <p:grpSp>
                <p:nvGrpSpPr>
                  <p:cNvPr id="117801" name="Group 300"/>
                  <p:cNvGrpSpPr>
                    <a:grpSpLocks/>
                  </p:cNvGrpSpPr>
                  <p:nvPr/>
                </p:nvGrpSpPr>
                <p:grpSpPr bwMode="auto">
                  <a:xfrm>
                    <a:off x="2256" y="1016"/>
                    <a:ext cx="372" cy="410"/>
                    <a:chOff x="2256" y="1016"/>
                    <a:chExt cx="372" cy="410"/>
                  </a:xfrm>
                </p:grpSpPr>
                <p:grpSp>
                  <p:nvGrpSpPr>
                    <p:cNvPr id="117802" name="Group 301"/>
                    <p:cNvGrpSpPr>
                      <a:grpSpLocks/>
                    </p:cNvGrpSpPr>
                    <p:nvPr/>
                  </p:nvGrpSpPr>
                  <p:grpSpPr bwMode="auto">
                    <a:xfrm>
                      <a:off x="2256" y="1016"/>
                      <a:ext cx="372" cy="367"/>
                      <a:chOff x="2256" y="1016"/>
                      <a:chExt cx="372" cy="367"/>
                    </a:xfrm>
                  </p:grpSpPr>
                  <p:sp>
                    <p:nvSpPr>
                      <p:cNvPr id="117891" name="Freeform 302"/>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92" name="Freeform 303"/>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117876" name="Rectangle 304"/>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803" name="Group 305"/>
                    <p:cNvGrpSpPr>
                      <a:grpSpLocks/>
                    </p:cNvGrpSpPr>
                    <p:nvPr/>
                  </p:nvGrpSpPr>
                  <p:grpSpPr bwMode="auto">
                    <a:xfrm>
                      <a:off x="2270" y="1147"/>
                      <a:ext cx="341" cy="279"/>
                      <a:chOff x="2270" y="1147"/>
                      <a:chExt cx="341" cy="279"/>
                    </a:xfrm>
                  </p:grpSpPr>
                  <p:grpSp>
                    <p:nvGrpSpPr>
                      <p:cNvPr id="117804" name="Group 306"/>
                      <p:cNvGrpSpPr>
                        <a:grpSpLocks/>
                      </p:cNvGrpSpPr>
                      <p:nvPr/>
                    </p:nvGrpSpPr>
                    <p:grpSpPr bwMode="auto">
                      <a:xfrm>
                        <a:off x="2406" y="1147"/>
                        <a:ext cx="67" cy="12"/>
                        <a:chOff x="2406" y="1147"/>
                        <a:chExt cx="67" cy="12"/>
                      </a:xfrm>
                    </p:grpSpPr>
                    <p:sp>
                      <p:nvSpPr>
                        <p:cNvPr id="117888" name="Oval 307"/>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89" name="Oval 308"/>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90" name="Oval 309"/>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117882" name="AutoShape 310"/>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17805" name="Group 311"/>
                      <p:cNvGrpSpPr>
                        <a:grpSpLocks/>
                      </p:cNvGrpSpPr>
                      <p:nvPr/>
                    </p:nvGrpSpPr>
                    <p:grpSpPr bwMode="auto">
                      <a:xfrm>
                        <a:off x="2282" y="1166"/>
                        <a:ext cx="320" cy="259"/>
                        <a:chOff x="2282" y="1166"/>
                        <a:chExt cx="320" cy="259"/>
                      </a:xfrm>
                    </p:grpSpPr>
                    <p:sp>
                      <p:nvSpPr>
                        <p:cNvPr id="117886" name="Freeform 312"/>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87" name="Rectangle 313"/>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117884" name="Freeform 314"/>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85" name="Freeform 315"/>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06" name="Group 316"/>
                    <p:cNvGrpSpPr>
                      <a:grpSpLocks/>
                    </p:cNvGrpSpPr>
                    <p:nvPr/>
                  </p:nvGrpSpPr>
                  <p:grpSpPr bwMode="auto">
                    <a:xfrm>
                      <a:off x="2491" y="1140"/>
                      <a:ext cx="16" cy="1"/>
                      <a:chOff x="2491" y="1140"/>
                      <a:chExt cx="16" cy="1"/>
                    </a:xfrm>
                  </p:grpSpPr>
                  <p:sp>
                    <p:nvSpPr>
                      <p:cNvPr id="117879" name="Oval 317"/>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80" name="Oval 318"/>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17809" name="Group 319"/>
                  <p:cNvGrpSpPr>
                    <a:grpSpLocks/>
                  </p:cNvGrpSpPr>
                  <p:nvPr/>
                </p:nvGrpSpPr>
                <p:grpSpPr bwMode="auto">
                  <a:xfrm>
                    <a:off x="2340" y="1365"/>
                    <a:ext cx="202" cy="45"/>
                    <a:chOff x="2340" y="1365"/>
                    <a:chExt cx="202" cy="45"/>
                  </a:xfrm>
                </p:grpSpPr>
                <p:sp>
                  <p:nvSpPr>
                    <p:cNvPr id="117869" name="Rectangle 320"/>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810" name="Group 321"/>
                    <p:cNvGrpSpPr>
                      <a:grpSpLocks/>
                    </p:cNvGrpSpPr>
                    <p:nvPr/>
                  </p:nvGrpSpPr>
                  <p:grpSpPr bwMode="auto">
                    <a:xfrm>
                      <a:off x="2340" y="1367"/>
                      <a:ext cx="202" cy="41"/>
                      <a:chOff x="2340" y="1367"/>
                      <a:chExt cx="202" cy="41"/>
                    </a:xfrm>
                  </p:grpSpPr>
                  <p:sp>
                    <p:nvSpPr>
                      <p:cNvPr id="117871" name="Rectangle 322"/>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72" name="Rectangle 323"/>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73" name="Rectangle 324"/>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74" name="Rectangle 325"/>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17812" name="Group 326"/>
                <p:cNvGrpSpPr>
                  <a:grpSpLocks/>
                </p:cNvGrpSpPr>
                <p:nvPr/>
              </p:nvGrpSpPr>
              <p:grpSpPr bwMode="auto">
                <a:xfrm>
                  <a:off x="2238" y="1202"/>
                  <a:ext cx="404" cy="120"/>
                  <a:chOff x="2238" y="1202"/>
                  <a:chExt cx="404" cy="120"/>
                </a:xfrm>
              </p:grpSpPr>
              <p:grpSp>
                <p:nvGrpSpPr>
                  <p:cNvPr id="117813" name="Group 327"/>
                  <p:cNvGrpSpPr>
                    <a:grpSpLocks/>
                  </p:cNvGrpSpPr>
                  <p:nvPr/>
                </p:nvGrpSpPr>
                <p:grpSpPr bwMode="auto">
                  <a:xfrm>
                    <a:off x="2238" y="1203"/>
                    <a:ext cx="47" cy="119"/>
                    <a:chOff x="2238" y="1203"/>
                    <a:chExt cx="47" cy="119"/>
                  </a:xfrm>
                </p:grpSpPr>
                <p:sp>
                  <p:nvSpPr>
                    <p:cNvPr id="117862" name="AutoShape 328"/>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117863" name="Oval 329"/>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17814" name="Group 330"/>
                    <p:cNvGrpSpPr>
                      <a:grpSpLocks/>
                    </p:cNvGrpSpPr>
                    <p:nvPr/>
                  </p:nvGrpSpPr>
                  <p:grpSpPr bwMode="auto">
                    <a:xfrm>
                      <a:off x="2268" y="1214"/>
                      <a:ext cx="17" cy="66"/>
                      <a:chOff x="2268" y="1214"/>
                      <a:chExt cx="17" cy="66"/>
                    </a:xfrm>
                  </p:grpSpPr>
                  <p:sp>
                    <p:nvSpPr>
                      <p:cNvPr id="117865" name="Rectangle 331"/>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66" name="Rectangle 332"/>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17815" name="Group 333"/>
                  <p:cNvGrpSpPr>
                    <a:grpSpLocks/>
                  </p:cNvGrpSpPr>
                  <p:nvPr/>
                </p:nvGrpSpPr>
                <p:grpSpPr bwMode="auto">
                  <a:xfrm>
                    <a:off x="2595" y="1202"/>
                    <a:ext cx="47" cy="118"/>
                    <a:chOff x="2595" y="1202"/>
                    <a:chExt cx="47" cy="118"/>
                  </a:xfrm>
                </p:grpSpPr>
                <p:sp>
                  <p:nvSpPr>
                    <p:cNvPr id="117857" name="AutoShape 334"/>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117858" name="Oval 335"/>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17822" name="Group 336"/>
                    <p:cNvGrpSpPr>
                      <a:grpSpLocks/>
                    </p:cNvGrpSpPr>
                    <p:nvPr/>
                  </p:nvGrpSpPr>
                  <p:grpSpPr bwMode="auto">
                    <a:xfrm>
                      <a:off x="2595" y="1213"/>
                      <a:ext cx="16" cy="66"/>
                      <a:chOff x="2595" y="1213"/>
                      <a:chExt cx="16" cy="66"/>
                    </a:xfrm>
                  </p:grpSpPr>
                  <p:sp>
                    <p:nvSpPr>
                      <p:cNvPr id="117860" name="Rectangle 337"/>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61" name="Rectangle 338"/>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17823" name="Group 339"/>
                <p:cNvGrpSpPr>
                  <a:grpSpLocks/>
                </p:cNvGrpSpPr>
                <p:nvPr/>
              </p:nvGrpSpPr>
              <p:grpSpPr bwMode="auto">
                <a:xfrm>
                  <a:off x="2291" y="1361"/>
                  <a:ext cx="34" cy="54"/>
                  <a:chOff x="2291" y="1361"/>
                  <a:chExt cx="34" cy="54"/>
                </a:xfrm>
              </p:grpSpPr>
              <p:sp>
                <p:nvSpPr>
                  <p:cNvPr id="117851" name="Freeform 340"/>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52" name="Freeform 341"/>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53" name="Oval 342"/>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54" name="Freeform 343"/>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31" name="Group 344"/>
                <p:cNvGrpSpPr>
                  <a:grpSpLocks/>
                </p:cNvGrpSpPr>
                <p:nvPr/>
              </p:nvGrpSpPr>
              <p:grpSpPr bwMode="auto">
                <a:xfrm>
                  <a:off x="2559" y="1361"/>
                  <a:ext cx="33" cy="54"/>
                  <a:chOff x="2559" y="1361"/>
                  <a:chExt cx="33" cy="54"/>
                </a:xfrm>
              </p:grpSpPr>
              <p:sp>
                <p:nvSpPr>
                  <p:cNvPr id="117847" name="Freeform 345"/>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48" name="Freeform 346"/>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49" name="Oval 347"/>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50" name="Freeform 348"/>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37" name="Group 349"/>
                <p:cNvGrpSpPr>
                  <a:grpSpLocks/>
                </p:cNvGrpSpPr>
                <p:nvPr/>
              </p:nvGrpSpPr>
              <p:grpSpPr bwMode="auto">
                <a:xfrm>
                  <a:off x="2298" y="1471"/>
                  <a:ext cx="285" cy="61"/>
                  <a:chOff x="2298" y="1471"/>
                  <a:chExt cx="285" cy="61"/>
                </a:xfrm>
              </p:grpSpPr>
              <p:grpSp>
                <p:nvGrpSpPr>
                  <p:cNvPr id="117838" name="Group 350"/>
                  <p:cNvGrpSpPr>
                    <a:grpSpLocks/>
                  </p:cNvGrpSpPr>
                  <p:nvPr/>
                </p:nvGrpSpPr>
                <p:grpSpPr bwMode="auto">
                  <a:xfrm>
                    <a:off x="2301" y="1471"/>
                    <a:ext cx="278" cy="25"/>
                    <a:chOff x="2301" y="1471"/>
                    <a:chExt cx="278" cy="25"/>
                  </a:xfrm>
                </p:grpSpPr>
                <p:sp>
                  <p:nvSpPr>
                    <p:cNvPr id="117845" name="Oval 351"/>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46" name="Rectangle 352"/>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117839" name="Group 353"/>
                  <p:cNvGrpSpPr>
                    <a:grpSpLocks/>
                  </p:cNvGrpSpPr>
                  <p:nvPr/>
                </p:nvGrpSpPr>
                <p:grpSpPr bwMode="auto">
                  <a:xfrm>
                    <a:off x="2298" y="1484"/>
                    <a:ext cx="285" cy="48"/>
                    <a:chOff x="2298" y="1484"/>
                    <a:chExt cx="285" cy="48"/>
                  </a:xfrm>
                </p:grpSpPr>
                <p:grpSp>
                  <p:nvGrpSpPr>
                    <p:cNvPr id="117840" name="Group 354"/>
                    <p:cNvGrpSpPr>
                      <a:grpSpLocks/>
                    </p:cNvGrpSpPr>
                    <p:nvPr/>
                  </p:nvGrpSpPr>
                  <p:grpSpPr bwMode="auto">
                    <a:xfrm>
                      <a:off x="2298" y="1484"/>
                      <a:ext cx="51" cy="48"/>
                      <a:chOff x="2298" y="1484"/>
                      <a:chExt cx="51" cy="48"/>
                    </a:xfrm>
                  </p:grpSpPr>
                  <p:sp>
                    <p:nvSpPr>
                      <p:cNvPr id="117843" name="Oval 355"/>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44" name="Freeform 356"/>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55" name="Group 357"/>
                    <p:cNvGrpSpPr>
                      <a:grpSpLocks/>
                    </p:cNvGrpSpPr>
                    <p:nvPr/>
                  </p:nvGrpSpPr>
                  <p:grpSpPr bwMode="auto">
                    <a:xfrm>
                      <a:off x="2534" y="1484"/>
                      <a:ext cx="49" cy="48"/>
                      <a:chOff x="2534" y="1484"/>
                      <a:chExt cx="49" cy="48"/>
                    </a:xfrm>
                  </p:grpSpPr>
                  <p:sp>
                    <p:nvSpPr>
                      <p:cNvPr id="117841" name="Oval 358"/>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42" name="Freeform 359"/>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117856" name="Group 360"/>
                <p:cNvGrpSpPr>
                  <a:grpSpLocks/>
                </p:cNvGrpSpPr>
                <p:nvPr/>
              </p:nvGrpSpPr>
              <p:grpSpPr bwMode="auto">
                <a:xfrm>
                  <a:off x="2274" y="1429"/>
                  <a:ext cx="332" cy="38"/>
                  <a:chOff x="2274" y="1429"/>
                  <a:chExt cx="332" cy="38"/>
                </a:xfrm>
              </p:grpSpPr>
              <p:sp>
                <p:nvSpPr>
                  <p:cNvPr id="117830" name="Rectangle 361"/>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859" name="Group 362"/>
                  <p:cNvGrpSpPr>
                    <a:grpSpLocks/>
                  </p:cNvGrpSpPr>
                  <p:nvPr/>
                </p:nvGrpSpPr>
                <p:grpSpPr bwMode="auto">
                  <a:xfrm>
                    <a:off x="2295" y="1432"/>
                    <a:ext cx="293" cy="23"/>
                    <a:chOff x="2295" y="1432"/>
                    <a:chExt cx="293" cy="23"/>
                  </a:xfrm>
                </p:grpSpPr>
                <p:sp>
                  <p:nvSpPr>
                    <p:cNvPr id="117832" name="Rectangle 363"/>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33" name="Rectangle 364"/>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34" name="Rectangle 365"/>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35" name="Rectangle 366"/>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36" name="Freeform 367"/>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117864" name="Group 368"/>
                <p:cNvGrpSpPr>
                  <a:grpSpLocks/>
                </p:cNvGrpSpPr>
                <p:nvPr/>
              </p:nvGrpSpPr>
              <p:grpSpPr bwMode="auto">
                <a:xfrm>
                  <a:off x="2309" y="1177"/>
                  <a:ext cx="268" cy="136"/>
                  <a:chOff x="2309" y="1177"/>
                  <a:chExt cx="268" cy="136"/>
                </a:xfrm>
              </p:grpSpPr>
              <p:sp>
                <p:nvSpPr>
                  <p:cNvPr id="117807" name="Freeform 369"/>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08" name="Freeform 370"/>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117867" name="Group 371"/>
                  <p:cNvGrpSpPr>
                    <a:grpSpLocks/>
                  </p:cNvGrpSpPr>
                  <p:nvPr/>
                </p:nvGrpSpPr>
                <p:grpSpPr bwMode="auto">
                  <a:xfrm>
                    <a:off x="2330" y="1211"/>
                    <a:ext cx="83" cy="102"/>
                    <a:chOff x="2330" y="1211"/>
                    <a:chExt cx="83" cy="102"/>
                  </a:xfrm>
                </p:grpSpPr>
                <p:sp>
                  <p:nvSpPr>
                    <p:cNvPr id="117828" name="Rectangle 372"/>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29" name="Freeform 373"/>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68" name="Group 374"/>
                  <p:cNvGrpSpPr>
                    <a:grpSpLocks/>
                  </p:cNvGrpSpPr>
                  <p:nvPr/>
                </p:nvGrpSpPr>
                <p:grpSpPr bwMode="auto">
                  <a:xfrm>
                    <a:off x="2509" y="1193"/>
                    <a:ext cx="43" cy="39"/>
                    <a:chOff x="2509" y="1193"/>
                    <a:chExt cx="43" cy="39"/>
                  </a:xfrm>
                </p:grpSpPr>
                <p:grpSp>
                  <p:nvGrpSpPr>
                    <p:cNvPr id="117870" name="Group 375"/>
                    <p:cNvGrpSpPr>
                      <a:grpSpLocks/>
                    </p:cNvGrpSpPr>
                    <p:nvPr/>
                  </p:nvGrpSpPr>
                  <p:grpSpPr bwMode="auto">
                    <a:xfrm>
                      <a:off x="2509" y="1202"/>
                      <a:ext cx="36" cy="30"/>
                      <a:chOff x="2509" y="1202"/>
                      <a:chExt cx="36" cy="30"/>
                    </a:xfrm>
                  </p:grpSpPr>
                  <p:sp>
                    <p:nvSpPr>
                      <p:cNvPr id="117826" name="Line 376"/>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7827" name="Line 377"/>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17875" name="Group 378"/>
                    <p:cNvGrpSpPr>
                      <a:grpSpLocks/>
                    </p:cNvGrpSpPr>
                    <p:nvPr/>
                  </p:nvGrpSpPr>
                  <p:grpSpPr bwMode="auto">
                    <a:xfrm>
                      <a:off x="2518" y="1193"/>
                      <a:ext cx="34" cy="29"/>
                      <a:chOff x="2518" y="1193"/>
                      <a:chExt cx="34" cy="29"/>
                    </a:xfrm>
                  </p:grpSpPr>
                  <p:sp>
                    <p:nvSpPr>
                      <p:cNvPr id="117824" name="Line 379"/>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7825" name="Line 380"/>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117811" name="Rectangle 381"/>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877" name="Group 382"/>
                  <p:cNvGrpSpPr>
                    <a:grpSpLocks/>
                  </p:cNvGrpSpPr>
                  <p:nvPr/>
                </p:nvGrpSpPr>
                <p:grpSpPr bwMode="auto">
                  <a:xfrm>
                    <a:off x="2474" y="1211"/>
                    <a:ext cx="83" cy="101"/>
                    <a:chOff x="2474" y="1211"/>
                    <a:chExt cx="83" cy="101"/>
                  </a:xfrm>
                </p:grpSpPr>
                <p:sp>
                  <p:nvSpPr>
                    <p:cNvPr id="117820" name="Rectangle 383"/>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21" name="Freeform 384"/>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78" name="Group 385"/>
                  <p:cNvGrpSpPr>
                    <a:grpSpLocks/>
                  </p:cNvGrpSpPr>
                  <p:nvPr/>
                </p:nvGrpSpPr>
                <p:grpSpPr bwMode="auto">
                  <a:xfrm>
                    <a:off x="2367" y="1193"/>
                    <a:ext cx="41" cy="39"/>
                    <a:chOff x="2367" y="1193"/>
                    <a:chExt cx="41" cy="39"/>
                  </a:xfrm>
                </p:grpSpPr>
                <p:grpSp>
                  <p:nvGrpSpPr>
                    <p:cNvPr id="117881" name="Group 386"/>
                    <p:cNvGrpSpPr>
                      <a:grpSpLocks/>
                    </p:cNvGrpSpPr>
                    <p:nvPr/>
                  </p:nvGrpSpPr>
                  <p:grpSpPr bwMode="auto">
                    <a:xfrm>
                      <a:off x="2367" y="1202"/>
                      <a:ext cx="34" cy="30"/>
                      <a:chOff x="2367" y="1202"/>
                      <a:chExt cx="34" cy="30"/>
                    </a:xfrm>
                  </p:grpSpPr>
                  <p:sp>
                    <p:nvSpPr>
                      <p:cNvPr id="117818" name="Line 387"/>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7819" name="Line 388"/>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17883" name="Group 389"/>
                    <p:cNvGrpSpPr>
                      <a:grpSpLocks/>
                    </p:cNvGrpSpPr>
                    <p:nvPr/>
                  </p:nvGrpSpPr>
                  <p:grpSpPr bwMode="auto">
                    <a:xfrm>
                      <a:off x="2376" y="1193"/>
                      <a:ext cx="32" cy="29"/>
                      <a:chOff x="2376" y="1193"/>
                      <a:chExt cx="32" cy="29"/>
                    </a:xfrm>
                  </p:grpSpPr>
                  <p:sp>
                    <p:nvSpPr>
                      <p:cNvPr id="117816" name="Line 390"/>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7817" name="Line 391"/>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117781" name="Rectangle 392"/>
              <p:cNvSpPr>
                <a:spLocks noChangeArrowheads="1"/>
              </p:cNvSpPr>
              <p:nvPr/>
            </p:nvSpPr>
            <p:spPr bwMode="auto">
              <a:xfrm>
                <a:off x="1152" y="2688"/>
                <a:ext cx="1344" cy="864"/>
              </a:xfrm>
              <a:prstGeom prst="rect">
                <a:avLst/>
              </a:prstGeom>
              <a:noFill/>
              <a:ln w="9525">
                <a:solidFill>
                  <a:schemeClr val="tx1"/>
                </a:solidFill>
                <a:miter lim="800000"/>
                <a:headEnd/>
                <a:tailEnd/>
              </a:ln>
            </p:spPr>
            <p:txBody>
              <a:bodyPr wrap="none" anchor="ctr"/>
              <a:lstStyle/>
              <a:p>
                <a:endParaRPr lang="zh-TW" altLang="en-US"/>
              </a:p>
            </p:txBody>
          </p:sp>
          <p:sp>
            <p:nvSpPr>
              <p:cNvPr id="117782" name="Oval 393"/>
              <p:cNvSpPr>
                <a:spLocks noChangeArrowheads="1"/>
              </p:cNvSpPr>
              <p:nvPr/>
            </p:nvSpPr>
            <p:spPr bwMode="auto">
              <a:xfrm>
                <a:off x="2736" y="3792"/>
                <a:ext cx="1296" cy="192"/>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台灣</a:t>
                </a:r>
              </a:p>
            </p:txBody>
          </p:sp>
          <p:sp>
            <p:nvSpPr>
              <p:cNvPr id="117783" name="AutoShape 394"/>
              <p:cNvSpPr>
                <a:spLocks noChangeArrowheads="1"/>
              </p:cNvSpPr>
              <p:nvPr/>
            </p:nvSpPr>
            <p:spPr bwMode="auto">
              <a:xfrm>
                <a:off x="1712" y="3312"/>
                <a:ext cx="132" cy="130"/>
              </a:xfrm>
              <a:prstGeom prst="rightArrow">
                <a:avLst>
                  <a:gd name="adj1" fmla="val 50000"/>
                  <a:gd name="adj2" fmla="val 25385"/>
                </a:avLst>
              </a:prstGeom>
              <a:solidFill>
                <a:schemeClr val="accent2"/>
              </a:solidFill>
              <a:ln w="9525">
                <a:noFill/>
                <a:miter lim="800000"/>
                <a:headEnd/>
                <a:tailEnd/>
              </a:ln>
            </p:spPr>
            <p:txBody>
              <a:bodyPr wrap="none" anchor="ctr"/>
              <a:lstStyle/>
              <a:p>
                <a:endParaRPr lang="zh-TW" altLang="en-US"/>
              </a:p>
            </p:txBody>
          </p:sp>
          <p:sp>
            <p:nvSpPr>
              <p:cNvPr id="117784" name="AutoShape 395"/>
              <p:cNvSpPr>
                <a:spLocks noChangeArrowheads="1"/>
              </p:cNvSpPr>
              <p:nvPr/>
            </p:nvSpPr>
            <p:spPr bwMode="auto">
              <a:xfrm>
                <a:off x="2496" y="288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117785" name="AutoShape 396"/>
              <p:cNvSpPr>
                <a:spLocks noChangeArrowheads="1"/>
              </p:cNvSpPr>
              <p:nvPr/>
            </p:nvSpPr>
            <p:spPr bwMode="auto">
              <a:xfrm>
                <a:off x="4128" y="2832"/>
                <a:ext cx="125" cy="13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zh-TW" altLang="en-US"/>
              </a:p>
            </p:txBody>
          </p:sp>
          <p:sp>
            <p:nvSpPr>
              <p:cNvPr id="117786" name="AutoShape 397"/>
              <p:cNvSpPr>
                <a:spLocks noChangeArrowheads="1"/>
              </p:cNvSpPr>
              <p:nvPr/>
            </p:nvSpPr>
            <p:spPr bwMode="auto">
              <a:xfrm>
                <a:off x="4848" y="2832"/>
                <a:ext cx="138" cy="130"/>
              </a:xfrm>
              <a:prstGeom prst="rightArrow">
                <a:avLst>
                  <a:gd name="adj1" fmla="val 50000"/>
                  <a:gd name="adj2" fmla="val 26538"/>
                </a:avLst>
              </a:prstGeom>
              <a:solidFill>
                <a:schemeClr val="accent2"/>
              </a:solidFill>
              <a:ln w="9525">
                <a:noFill/>
                <a:miter lim="800000"/>
                <a:headEnd/>
                <a:tailEnd/>
              </a:ln>
            </p:spPr>
            <p:txBody>
              <a:bodyPr wrap="none" anchor="ctr"/>
              <a:lstStyle/>
              <a:p>
                <a:endParaRPr lang="zh-TW" altLang="en-US"/>
              </a:p>
            </p:txBody>
          </p:sp>
          <p:sp>
            <p:nvSpPr>
              <p:cNvPr id="117787" name="Rectangle 398"/>
              <p:cNvSpPr>
                <a:spLocks noChangeArrowheads="1"/>
              </p:cNvSpPr>
              <p:nvPr/>
            </p:nvSpPr>
            <p:spPr bwMode="auto">
              <a:xfrm>
                <a:off x="2640" y="2304"/>
                <a:ext cx="528" cy="768"/>
              </a:xfrm>
              <a:prstGeom prst="rect">
                <a:avLst/>
              </a:prstGeom>
              <a:noFill/>
              <a:ln w="9525">
                <a:solidFill>
                  <a:schemeClr val="tx1"/>
                </a:solidFill>
                <a:miter lim="800000"/>
                <a:headEnd/>
                <a:tailEnd/>
              </a:ln>
            </p:spPr>
            <p:txBody>
              <a:bodyPr wrap="none" anchor="ctr"/>
              <a:lstStyle/>
              <a:p>
                <a:endParaRPr lang="zh-TW" altLang="en-US"/>
              </a:p>
            </p:txBody>
          </p:sp>
          <p:sp>
            <p:nvSpPr>
              <p:cNvPr id="117788" name="Rectangle 399"/>
              <p:cNvSpPr>
                <a:spLocks noChangeArrowheads="1"/>
              </p:cNvSpPr>
              <p:nvPr/>
            </p:nvSpPr>
            <p:spPr bwMode="auto">
              <a:xfrm>
                <a:off x="3456" y="2592"/>
                <a:ext cx="624" cy="864"/>
              </a:xfrm>
              <a:prstGeom prst="rect">
                <a:avLst/>
              </a:prstGeom>
              <a:noFill/>
              <a:ln w="9525">
                <a:solidFill>
                  <a:schemeClr val="tx1"/>
                </a:solidFill>
                <a:miter lim="800000"/>
                <a:headEnd/>
                <a:tailEnd/>
              </a:ln>
            </p:spPr>
            <p:txBody>
              <a:bodyPr wrap="none" anchor="ctr"/>
              <a:lstStyle/>
              <a:p>
                <a:endParaRPr lang="zh-TW" altLang="en-US"/>
              </a:p>
            </p:txBody>
          </p:sp>
          <p:sp>
            <p:nvSpPr>
              <p:cNvPr id="117789" name="Rectangle 400"/>
              <p:cNvSpPr>
                <a:spLocks noChangeArrowheads="1"/>
              </p:cNvSpPr>
              <p:nvPr/>
            </p:nvSpPr>
            <p:spPr bwMode="auto">
              <a:xfrm>
                <a:off x="4272" y="2256"/>
                <a:ext cx="576" cy="864"/>
              </a:xfrm>
              <a:prstGeom prst="rect">
                <a:avLst/>
              </a:prstGeom>
              <a:noFill/>
              <a:ln w="9525">
                <a:solidFill>
                  <a:schemeClr val="tx1"/>
                </a:solidFill>
                <a:miter lim="800000"/>
                <a:headEnd/>
                <a:tailEnd/>
              </a:ln>
            </p:spPr>
            <p:txBody>
              <a:bodyPr wrap="none" anchor="ctr"/>
              <a:lstStyle/>
              <a:p>
                <a:endParaRPr lang="zh-TW" altLang="en-US"/>
              </a:p>
            </p:txBody>
          </p:sp>
          <p:sp>
            <p:nvSpPr>
              <p:cNvPr id="117790" name="Rectangle 401"/>
              <p:cNvSpPr>
                <a:spLocks noChangeArrowheads="1"/>
              </p:cNvSpPr>
              <p:nvPr/>
            </p:nvSpPr>
            <p:spPr bwMode="auto">
              <a:xfrm>
                <a:off x="4992" y="2592"/>
                <a:ext cx="599" cy="864"/>
              </a:xfrm>
              <a:prstGeom prst="rect">
                <a:avLst/>
              </a:prstGeom>
              <a:noFill/>
              <a:ln w="9525">
                <a:solidFill>
                  <a:schemeClr val="tx1"/>
                </a:solidFill>
                <a:miter lim="800000"/>
                <a:headEnd/>
                <a:tailEnd/>
              </a:ln>
            </p:spPr>
            <p:txBody>
              <a:bodyPr wrap="none" anchor="ctr"/>
              <a:lstStyle/>
              <a:p>
                <a:endParaRPr lang="zh-TW" altLang="en-US"/>
              </a:p>
            </p:txBody>
          </p:sp>
          <p:sp>
            <p:nvSpPr>
              <p:cNvPr id="117791" name="Oval 402"/>
              <p:cNvSpPr>
                <a:spLocks noChangeArrowheads="1"/>
              </p:cNvSpPr>
              <p:nvPr/>
            </p:nvSpPr>
            <p:spPr bwMode="auto">
              <a:xfrm>
                <a:off x="2928" y="1872"/>
                <a:ext cx="1008" cy="240"/>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大陸</a:t>
                </a:r>
              </a:p>
            </p:txBody>
          </p:sp>
          <p:sp>
            <p:nvSpPr>
              <p:cNvPr id="117792" name="Line 403"/>
              <p:cNvSpPr>
                <a:spLocks noChangeShapeType="1"/>
              </p:cNvSpPr>
              <p:nvPr/>
            </p:nvSpPr>
            <p:spPr bwMode="auto">
              <a:xfrm flipV="1">
                <a:off x="2832" y="2064"/>
                <a:ext cx="292" cy="222"/>
              </a:xfrm>
              <a:prstGeom prst="line">
                <a:avLst/>
              </a:prstGeom>
              <a:noFill/>
              <a:ln w="9525">
                <a:solidFill>
                  <a:schemeClr val="tx1"/>
                </a:solidFill>
                <a:round/>
                <a:headEnd/>
                <a:tailEnd type="triangle" w="med" len="med"/>
              </a:ln>
            </p:spPr>
            <p:txBody>
              <a:bodyPr/>
              <a:lstStyle/>
              <a:p>
                <a:endParaRPr lang="zh-TW" altLang="en-US"/>
              </a:p>
            </p:txBody>
          </p:sp>
          <p:sp>
            <p:nvSpPr>
              <p:cNvPr id="117793" name="Line 404"/>
              <p:cNvSpPr>
                <a:spLocks noChangeShapeType="1"/>
              </p:cNvSpPr>
              <p:nvPr/>
            </p:nvSpPr>
            <p:spPr bwMode="auto">
              <a:xfrm flipH="1" flipV="1">
                <a:off x="3888" y="2112"/>
                <a:ext cx="528" cy="130"/>
              </a:xfrm>
              <a:prstGeom prst="line">
                <a:avLst/>
              </a:prstGeom>
              <a:noFill/>
              <a:ln w="9525">
                <a:solidFill>
                  <a:schemeClr val="tx1"/>
                </a:solidFill>
                <a:round/>
                <a:headEnd/>
                <a:tailEnd type="triangle" w="med" len="med"/>
              </a:ln>
            </p:spPr>
            <p:txBody>
              <a:bodyPr/>
              <a:lstStyle/>
              <a:p>
                <a:endParaRPr lang="zh-TW" altLang="en-US"/>
              </a:p>
            </p:txBody>
          </p:sp>
          <p:sp>
            <p:nvSpPr>
              <p:cNvPr id="117794" name="Line 405"/>
              <p:cNvSpPr>
                <a:spLocks noChangeShapeType="1"/>
              </p:cNvSpPr>
              <p:nvPr/>
            </p:nvSpPr>
            <p:spPr bwMode="auto">
              <a:xfrm>
                <a:off x="1824" y="3600"/>
                <a:ext cx="816" cy="288"/>
              </a:xfrm>
              <a:prstGeom prst="line">
                <a:avLst/>
              </a:prstGeom>
              <a:noFill/>
              <a:ln w="9525">
                <a:solidFill>
                  <a:schemeClr val="tx1"/>
                </a:solidFill>
                <a:round/>
                <a:headEnd/>
                <a:tailEnd type="triangle" w="med" len="med"/>
              </a:ln>
            </p:spPr>
            <p:txBody>
              <a:bodyPr/>
              <a:lstStyle/>
              <a:p>
                <a:endParaRPr lang="zh-TW" altLang="en-US"/>
              </a:p>
            </p:txBody>
          </p:sp>
          <p:sp>
            <p:nvSpPr>
              <p:cNvPr id="117795" name="Line 406"/>
              <p:cNvSpPr>
                <a:spLocks noChangeShapeType="1"/>
              </p:cNvSpPr>
              <p:nvPr/>
            </p:nvSpPr>
            <p:spPr bwMode="auto">
              <a:xfrm flipH="1">
                <a:off x="3600" y="3504"/>
                <a:ext cx="96" cy="240"/>
              </a:xfrm>
              <a:prstGeom prst="line">
                <a:avLst/>
              </a:prstGeom>
              <a:noFill/>
              <a:ln w="9525">
                <a:solidFill>
                  <a:schemeClr val="tx1"/>
                </a:solidFill>
                <a:round/>
                <a:headEnd/>
                <a:tailEnd type="triangle" w="med" len="med"/>
              </a:ln>
            </p:spPr>
            <p:txBody>
              <a:bodyPr/>
              <a:lstStyle/>
              <a:p>
                <a:endParaRPr lang="zh-TW" altLang="en-US"/>
              </a:p>
            </p:txBody>
          </p:sp>
          <p:sp>
            <p:nvSpPr>
              <p:cNvPr id="117796" name="Line 407"/>
              <p:cNvSpPr>
                <a:spLocks noChangeShapeType="1"/>
              </p:cNvSpPr>
              <p:nvPr/>
            </p:nvSpPr>
            <p:spPr bwMode="auto">
              <a:xfrm flipH="1">
                <a:off x="4032" y="3456"/>
                <a:ext cx="960" cy="384"/>
              </a:xfrm>
              <a:prstGeom prst="line">
                <a:avLst/>
              </a:prstGeom>
              <a:noFill/>
              <a:ln w="9525">
                <a:solidFill>
                  <a:schemeClr val="tx1"/>
                </a:solidFill>
                <a:round/>
                <a:headEnd/>
                <a:tailEnd type="triangle" w="med" len="med"/>
              </a:ln>
            </p:spPr>
            <p:txBody>
              <a:bodyPr/>
              <a:lstStyle/>
              <a:p>
                <a:endParaRPr lang="zh-TW" altLang="en-US"/>
              </a:p>
            </p:txBody>
          </p:sp>
          <p:sp>
            <p:nvSpPr>
              <p:cNvPr id="1532312" name="Rectangle 408"/>
              <p:cNvSpPr>
                <a:spLocks noChangeArrowheads="1"/>
              </p:cNvSpPr>
              <p:nvPr/>
            </p:nvSpPr>
            <p:spPr bwMode="auto">
              <a:xfrm>
                <a:off x="240" y="2880"/>
                <a:ext cx="692" cy="288"/>
              </a:xfrm>
              <a:prstGeom prst="rect">
                <a:avLst/>
              </a:prstGeom>
              <a:solidFill>
                <a:srgbClr val="FFCC00"/>
              </a:solidFill>
              <a:ln w="9525">
                <a:noFill/>
                <a:miter lim="800000"/>
                <a:headEnd/>
                <a:tailEnd/>
              </a:ln>
              <a:effectLst>
                <a:outerShdw dist="107763" dir="18900000" algn="ctr" rotWithShape="0">
                  <a:schemeClr val="bg2"/>
                </a:outerShdw>
              </a:effectLst>
            </p:spPr>
            <p:txBody>
              <a:bodyPr wrap="none">
                <a:spAutoFit/>
              </a:bodyPr>
              <a:lstStyle/>
              <a:p>
                <a:pPr>
                  <a:defRPr/>
                </a:pPr>
                <a:r>
                  <a:rPr lang="zh-TW" altLang="en-US" sz="2400" b="1">
                    <a:solidFill>
                      <a:srgbClr val="FF0000"/>
                    </a:solidFill>
                    <a:latin typeface="Times New Roman" pitchFamily="18" charset="0"/>
                    <a:ea typeface="標楷體" pitchFamily="65" charset="-120"/>
                  </a:rPr>
                  <a:t>分工後</a:t>
                </a:r>
              </a:p>
            </p:txBody>
          </p:sp>
          <p:sp>
            <p:nvSpPr>
              <p:cNvPr id="117798" name="Line 409"/>
              <p:cNvSpPr>
                <a:spLocks noChangeShapeType="1"/>
              </p:cNvSpPr>
              <p:nvPr/>
            </p:nvSpPr>
            <p:spPr bwMode="auto">
              <a:xfrm>
                <a:off x="3312" y="2160"/>
                <a:ext cx="0" cy="1536"/>
              </a:xfrm>
              <a:prstGeom prst="line">
                <a:avLst/>
              </a:prstGeom>
              <a:noFill/>
              <a:ln w="38100">
                <a:solidFill>
                  <a:schemeClr val="tx1"/>
                </a:solidFill>
                <a:prstDash val="sysDot"/>
                <a:round/>
                <a:headEnd/>
                <a:tailEnd type="triangle" w="med" len="med"/>
              </a:ln>
            </p:spPr>
            <p:txBody>
              <a:bodyPr wrap="none"/>
              <a:lstStyle/>
              <a:p>
                <a:endParaRPr lang="zh-TW" altLang="en-US"/>
              </a:p>
            </p:txBody>
          </p:sp>
          <p:sp>
            <p:nvSpPr>
              <p:cNvPr id="117799" name="AutoShape 410"/>
              <p:cNvSpPr>
                <a:spLocks noChangeArrowheads="1"/>
              </p:cNvSpPr>
              <p:nvPr/>
            </p:nvSpPr>
            <p:spPr bwMode="auto">
              <a:xfrm>
                <a:off x="3264" y="288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17767"/>
                                        </p:tgtEl>
                                        <p:attrNameLst>
                                          <p:attrName>style.visibility</p:attrName>
                                        </p:attrNameLst>
                                      </p:cBhvr>
                                      <p:to>
                                        <p:strVal val="visible"/>
                                      </p:to>
                                    </p:set>
                                    <p:animEffect transition="in" filter="slide(fromTop)">
                                      <p:cBhvr>
                                        <p:cTn id="12" dur="3000"/>
                                        <p:tgtEl>
                                          <p:spTgt spid="11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投影片編號版面配置區 3"/>
          <p:cNvSpPr>
            <a:spLocks noGrp="1"/>
          </p:cNvSpPr>
          <p:nvPr>
            <p:ph type="sldNum" sz="quarter" idx="12"/>
          </p:nvPr>
        </p:nvSpPr>
        <p:spPr/>
        <p:txBody>
          <a:bodyPr/>
          <a:lstStyle/>
          <a:p>
            <a:pPr>
              <a:defRPr/>
            </a:pPr>
            <a:fld id="{32053BAE-BEB8-4320-B318-963250A0EB73}" type="slidenum">
              <a:rPr lang="en-US" altLang="zh-TW"/>
              <a:pPr>
                <a:defRPr/>
              </a:pPr>
              <a:t>11</a:t>
            </a:fld>
            <a:endParaRPr lang="en-US" altLang="zh-TW"/>
          </a:p>
        </p:txBody>
      </p:sp>
      <p:grpSp>
        <p:nvGrpSpPr>
          <p:cNvPr id="2" name="Group 2"/>
          <p:cNvGrpSpPr>
            <a:grpSpLocks/>
          </p:cNvGrpSpPr>
          <p:nvPr/>
        </p:nvGrpSpPr>
        <p:grpSpPr bwMode="auto">
          <a:xfrm>
            <a:off x="685800" y="3886200"/>
            <a:ext cx="8229600" cy="2209800"/>
            <a:chOff x="432" y="2448"/>
            <a:chExt cx="5184" cy="1392"/>
          </a:xfrm>
        </p:grpSpPr>
        <p:pic>
          <p:nvPicPr>
            <p:cNvPr id="118995" name="Picture 3"/>
            <p:cNvPicPr>
              <a:picLocks noChangeArrowheads="1"/>
            </p:cNvPicPr>
            <p:nvPr/>
          </p:nvPicPr>
          <p:blipFill>
            <a:blip r:embed="rId2" cstate="print"/>
            <a:srcRect/>
            <a:stretch>
              <a:fillRect/>
            </a:stretch>
          </p:blipFill>
          <p:spPr bwMode="auto">
            <a:xfrm rot="10800000" flipV="1">
              <a:off x="5088" y="3168"/>
              <a:ext cx="368" cy="336"/>
            </a:xfrm>
            <a:prstGeom prst="rect">
              <a:avLst/>
            </a:prstGeom>
            <a:noFill/>
            <a:ln w="9525">
              <a:noFill/>
              <a:miter lim="800000"/>
              <a:headEnd/>
              <a:tailEnd/>
            </a:ln>
          </p:spPr>
        </p:pic>
        <p:pic>
          <p:nvPicPr>
            <p:cNvPr id="118996" name="Picture 4"/>
            <p:cNvPicPr>
              <a:picLocks noChangeArrowheads="1"/>
            </p:cNvPicPr>
            <p:nvPr/>
          </p:nvPicPr>
          <p:blipFill>
            <a:blip r:embed="rId3" cstate="print"/>
            <a:srcRect/>
            <a:stretch>
              <a:fillRect/>
            </a:stretch>
          </p:blipFill>
          <p:spPr bwMode="auto">
            <a:xfrm rot="10800000" flipV="1">
              <a:off x="2064" y="3216"/>
              <a:ext cx="491" cy="288"/>
            </a:xfrm>
            <a:prstGeom prst="rect">
              <a:avLst/>
            </a:prstGeom>
            <a:noFill/>
            <a:ln w="9525">
              <a:noFill/>
              <a:miter lim="800000"/>
              <a:headEnd/>
              <a:tailEnd/>
            </a:ln>
          </p:spPr>
        </p:pic>
        <p:grpSp>
          <p:nvGrpSpPr>
            <p:cNvPr id="3" name="Group 5"/>
            <p:cNvGrpSpPr>
              <a:grpSpLocks/>
            </p:cNvGrpSpPr>
            <p:nvPr/>
          </p:nvGrpSpPr>
          <p:grpSpPr bwMode="auto">
            <a:xfrm>
              <a:off x="2928" y="3216"/>
              <a:ext cx="372" cy="298"/>
              <a:chOff x="622" y="2034"/>
              <a:chExt cx="434" cy="439"/>
            </a:xfrm>
          </p:grpSpPr>
          <p:sp>
            <p:nvSpPr>
              <p:cNvPr id="119109" name="Freeform 6"/>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119110" name="Freeform 7"/>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119111" name="Freeform 8"/>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119112" name="Freeform 9"/>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119113" name="Freeform 10"/>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119114" name="Freeform 11"/>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119115" name="Freeform 12"/>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119116" name="Freeform 13"/>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119117" name="Freeform 14"/>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119118" name="Freeform 15"/>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119119" name="Freeform 16"/>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119120" name="Freeform 17"/>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119121" name="Freeform 18"/>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119122" name="Freeform 19"/>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119123" name="Freeform 20"/>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119124" name="Freeform 21"/>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119125" name="Freeform 22"/>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119126" name="Freeform 23"/>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119127" name="Freeform 24"/>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119128" name="Freeform 25"/>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119129" name="Freeform 26"/>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119130" name="Freeform 27"/>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119131" name="Freeform 28"/>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119132" name="Freeform 29"/>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119133" name="Freeform 30"/>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119134" name="Freeform 31"/>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119135" name="Freeform 32"/>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119136" name="Freeform 33"/>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119137" name="Freeform 34"/>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119138" name="Freeform 35"/>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119139" name="Freeform 36"/>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119140" name="Freeform 37"/>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119141" name="Freeform 38"/>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119142" name="Freeform 39"/>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119143" name="Freeform 40"/>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119144" name="Freeform 41"/>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119145" name="Freeform 42"/>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119146" name="Freeform 43"/>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119147" name="Freeform 44"/>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119148" name="Freeform 45"/>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119149" name="Freeform 46"/>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119150" name="Freeform 47"/>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119151" name="Freeform 48"/>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119152" name="Freeform 49"/>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119153" name="Freeform 50"/>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119154" name="Freeform 51"/>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119155" name="Freeform 52"/>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119156" name="Freeform 53"/>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119157" name="Freeform 54"/>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119158" name="Freeform 55"/>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119159" name="Freeform 56"/>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119160" name="Freeform 57"/>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119161" name="Freeform 58"/>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119162" name="Freeform 59"/>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119163" name="Freeform 60"/>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119164" name="Freeform 61"/>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119165" name="Freeform 62"/>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119166" name="Freeform 63"/>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119167" name="Freeform 64"/>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119168" name="Freeform 65"/>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119169" name="Freeform 66"/>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119170" name="Freeform 67"/>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119171" name="Freeform 68"/>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119172" name="Freeform 69"/>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119173" name="Freeform 70"/>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119174" name="Freeform 71"/>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119175" name="Freeform 72"/>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119176" name="Freeform 73"/>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119177" name="Freeform 74"/>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119178" name="Freeform 75"/>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119179" name="Freeform 76"/>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119180" name="Freeform 77"/>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119181" name="Freeform 78"/>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119182" name="Freeform 79"/>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119183" name="Freeform 80"/>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119184" name="Freeform 81"/>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119185" name="Freeform 82"/>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119186" name="Freeform 83"/>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119187" name="Freeform 84"/>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119188" name="Freeform 85"/>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118998" name="Text Box 86"/>
            <p:cNvSpPr txBox="1">
              <a:spLocks noChangeArrowheads="1"/>
            </p:cNvSpPr>
            <p:nvPr/>
          </p:nvSpPr>
          <p:spPr bwMode="auto">
            <a:xfrm>
              <a:off x="1248"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研發</a:t>
              </a:r>
            </a:p>
          </p:txBody>
        </p:sp>
        <p:sp>
          <p:nvSpPr>
            <p:cNvPr id="118999" name="Text Box 87"/>
            <p:cNvSpPr txBox="1">
              <a:spLocks noChangeArrowheads="1"/>
            </p:cNvSpPr>
            <p:nvPr/>
          </p:nvSpPr>
          <p:spPr bwMode="auto">
            <a:xfrm>
              <a:off x="2064"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採購</a:t>
              </a:r>
            </a:p>
          </p:txBody>
        </p:sp>
        <p:sp>
          <p:nvSpPr>
            <p:cNvPr id="119000" name="Text Box 88"/>
            <p:cNvSpPr txBox="1">
              <a:spLocks noChangeArrowheads="1"/>
            </p:cNvSpPr>
            <p:nvPr/>
          </p:nvSpPr>
          <p:spPr bwMode="auto">
            <a:xfrm>
              <a:off x="2928"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製造</a:t>
              </a:r>
            </a:p>
          </p:txBody>
        </p:sp>
        <p:sp>
          <p:nvSpPr>
            <p:cNvPr id="119001" name="Text Box 89"/>
            <p:cNvSpPr txBox="1">
              <a:spLocks noChangeArrowheads="1"/>
            </p:cNvSpPr>
            <p:nvPr/>
          </p:nvSpPr>
          <p:spPr bwMode="auto">
            <a:xfrm>
              <a:off x="3744"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銷售</a:t>
              </a:r>
            </a:p>
          </p:txBody>
        </p:sp>
        <p:sp>
          <p:nvSpPr>
            <p:cNvPr id="119002" name="Text Box 90"/>
            <p:cNvSpPr txBox="1">
              <a:spLocks noChangeArrowheads="1"/>
            </p:cNvSpPr>
            <p:nvPr/>
          </p:nvSpPr>
          <p:spPr bwMode="auto">
            <a:xfrm>
              <a:off x="4416"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配送</a:t>
              </a:r>
            </a:p>
          </p:txBody>
        </p:sp>
        <p:sp>
          <p:nvSpPr>
            <p:cNvPr id="119003" name="Text Box 91"/>
            <p:cNvSpPr txBox="1">
              <a:spLocks noChangeArrowheads="1"/>
            </p:cNvSpPr>
            <p:nvPr/>
          </p:nvSpPr>
          <p:spPr bwMode="auto">
            <a:xfrm>
              <a:off x="5040"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客服</a:t>
              </a:r>
            </a:p>
          </p:txBody>
        </p:sp>
        <p:pic>
          <p:nvPicPr>
            <p:cNvPr id="119004" name="Picture 92" descr="j0197933"/>
            <p:cNvPicPr>
              <a:picLocks noChangeAspect="1" noChangeArrowheads="1"/>
            </p:cNvPicPr>
            <p:nvPr/>
          </p:nvPicPr>
          <p:blipFill>
            <a:blip r:embed="rId4" cstate="print"/>
            <a:srcRect/>
            <a:stretch>
              <a:fillRect/>
            </a:stretch>
          </p:blipFill>
          <p:spPr bwMode="auto">
            <a:xfrm>
              <a:off x="1296" y="3120"/>
              <a:ext cx="452" cy="439"/>
            </a:xfrm>
            <a:prstGeom prst="rect">
              <a:avLst/>
            </a:prstGeom>
            <a:noFill/>
            <a:ln w="9525">
              <a:noFill/>
              <a:miter lim="800000"/>
              <a:headEnd/>
              <a:tailEnd/>
            </a:ln>
          </p:spPr>
        </p:pic>
        <p:pic>
          <p:nvPicPr>
            <p:cNvPr id="119005" name="Picture 93" descr="PE01523_"/>
            <p:cNvPicPr>
              <a:picLocks noChangeAspect="1" noChangeArrowheads="1"/>
            </p:cNvPicPr>
            <p:nvPr/>
          </p:nvPicPr>
          <p:blipFill>
            <a:blip r:embed="rId5" cstate="print"/>
            <a:srcRect/>
            <a:stretch>
              <a:fillRect/>
            </a:stretch>
          </p:blipFill>
          <p:spPr bwMode="auto">
            <a:xfrm>
              <a:off x="3744" y="3168"/>
              <a:ext cx="480" cy="426"/>
            </a:xfrm>
            <a:prstGeom prst="rect">
              <a:avLst/>
            </a:prstGeom>
            <a:noFill/>
            <a:ln w="9525">
              <a:noFill/>
              <a:miter lim="800000"/>
              <a:headEnd/>
              <a:tailEnd/>
            </a:ln>
          </p:spPr>
        </p:pic>
        <p:grpSp>
          <p:nvGrpSpPr>
            <p:cNvPr id="4" name="Group 94"/>
            <p:cNvGrpSpPr>
              <a:grpSpLocks/>
            </p:cNvGrpSpPr>
            <p:nvPr/>
          </p:nvGrpSpPr>
          <p:grpSpPr bwMode="auto">
            <a:xfrm>
              <a:off x="4512" y="3216"/>
              <a:ext cx="308" cy="350"/>
              <a:chOff x="2238" y="1016"/>
              <a:chExt cx="404" cy="516"/>
            </a:xfrm>
          </p:grpSpPr>
          <p:grpSp>
            <p:nvGrpSpPr>
              <p:cNvPr id="5" name="Group 95"/>
              <p:cNvGrpSpPr>
                <a:grpSpLocks/>
              </p:cNvGrpSpPr>
              <p:nvPr/>
            </p:nvGrpSpPr>
            <p:grpSpPr bwMode="auto">
              <a:xfrm>
                <a:off x="2256" y="1016"/>
                <a:ext cx="372" cy="410"/>
                <a:chOff x="2256" y="1016"/>
                <a:chExt cx="372" cy="410"/>
              </a:xfrm>
            </p:grpSpPr>
            <p:grpSp>
              <p:nvGrpSpPr>
                <p:cNvPr id="6" name="Group 96"/>
                <p:cNvGrpSpPr>
                  <a:grpSpLocks/>
                </p:cNvGrpSpPr>
                <p:nvPr/>
              </p:nvGrpSpPr>
              <p:grpSpPr bwMode="auto">
                <a:xfrm>
                  <a:off x="2256" y="1016"/>
                  <a:ext cx="372" cy="410"/>
                  <a:chOff x="2256" y="1016"/>
                  <a:chExt cx="372" cy="410"/>
                </a:xfrm>
              </p:grpSpPr>
              <p:grpSp>
                <p:nvGrpSpPr>
                  <p:cNvPr id="7" name="Group 97"/>
                  <p:cNvGrpSpPr>
                    <a:grpSpLocks/>
                  </p:cNvGrpSpPr>
                  <p:nvPr/>
                </p:nvGrpSpPr>
                <p:grpSpPr bwMode="auto">
                  <a:xfrm>
                    <a:off x="2256" y="1016"/>
                    <a:ext cx="372" cy="367"/>
                    <a:chOff x="2256" y="1016"/>
                    <a:chExt cx="372" cy="367"/>
                  </a:xfrm>
                </p:grpSpPr>
                <p:sp>
                  <p:nvSpPr>
                    <p:cNvPr id="119107" name="Freeform 98"/>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108" name="Freeform 99"/>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119092" name="Rectangle 100"/>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8" name="Group 101"/>
                  <p:cNvGrpSpPr>
                    <a:grpSpLocks/>
                  </p:cNvGrpSpPr>
                  <p:nvPr/>
                </p:nvGrpSpPr>
                <p:grpSpPr bwMode="auto">
                  <a:xfrm>
                    <a:off x="2270" y="1147"/>
                    <a:ext cx="341" cy="279"/>
                    <a:chOff x="2270" y="1147"/>
                    <a:chExt cx="341" cy="279"/>
                  </a:xfrm>
                </p:grpSpPr>
                <p:grpSp>
                  <p:nvGrpSpPr>
                    <p:cNvPr id="9" name="Group 102"/>
                    <p:cNvGrpSpPr>
                      <a:grpSpLocks/>
                    </p:cNvGrpSpPr>
                    <p:nvPr/>
                  </p:nvGrpSpPr>
                  <p:grpSpPr bwMode="auto">
                    <a:xfrm>
                      <a:off x="2406" y="1147"/>
                      <a:ext cx="67" cy="12"/>
                      <a:chOff x="2406" y="1147"/>
                      <a:chExt cx="67" cy="12"/>
                    </a:xfrm>
                  </p:grpSpPr>
                  <p:sp>
                    <p:nvSpPr>
                      <p:cNvPr id="119104" name="Oval 103"/>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105" name="Oval 104"/>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106" name="Oval 105"/>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119098" name="AutoShape 106"/>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0" name="Group 107"/>
                    <p:cNvGrpSpPr>
                      <a:grpSpLocks/>
                    </p:cNvGrpSpPr>
                    <p:nvPr/>
                  </p:nvGrpSpPr>
                  <p:grpSpPr bwMode="auto">
                    <a:xfrm>
                      <a:off x="2282" y="1166"/>
                      <a:ext cx="320" cy="259"/>
                      <a:chOff x="2282" y="1166"/>
                      <a:chExt cx="320" cy="259"/>
                    </a:xfrm>
                  </p:grpSpPr>
                  <p:sp>
                    <p:nvSpPr>
                      <p:cNvPr id="119102" name="Freeform 108"/>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103" name="Rectangle 109"/>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119100" name="Freeform 110"/>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101" name="Freeform 111"/>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 name="Group 112"/>
                  <p:cNvGrpSpPr>
                    <a:grpSpLocks/>
                  </p:cNvGrpSpPr>
                  <p:nvPr/>
                </p:nvGrpSpPr>
                <p:grpSpPr bwMode="auto">
                  <a:xfrm>
                    <a:off x="2491" y="1140"/>
                    <a:ext cx="16" cy="1"/>
                    <a:chOff x="2491" y="1140"/>
                    <a:chExt cx="16" cy="1"/>
                  </a:xfrm>
                </p:grpSpPr>
                <p:sp>
                  <p:nvSpPr>
                    <p:cNvPr id="119095" name="Oval 113"/>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96" name="Oval 114"/>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2" name="Group 115"/>
                <p:cNvGrpSpPr>
                  <a:grpSpLocks/>
                </p:cNvGrpSpPr>
                <p:nvPr/>
              </p:nvGrpSpPr>
              <p:grpSpPr bwMode="auto">
                <a:xfrm>
                  <a:off x="2340" y="1365"/>
                  <a:ext cx="202" cy="45"/>
                  <a:chOff x="2340" y="1365"/>
                  <a:chExt cx="202" cy="45"/>
                </a:xfrm>
              </p:grpSpPr>
              <p:sp>
                <p:nvSpPr>
                  <p:cNvPr id="119085" name="Rectangle 116"/>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3" name="Group 117"/>
                  <p:cNvGrpSpPr>
                    <a:grpSpLocks/>
                  </p:cNvGrpSpPr>
                  <p:nvPr/>
                </p:nvGrpSpPr>
                <p:grpSpPr bwMode="auto">
                  <a:xfrm>
                    <a:off x="2340" y="1367"/>
                    <a:ext cx="202" cy="41"/>
                    <a:chOff x="2340" y="1367"/>
                    <a:chExt cx="202" cy="41"/>
                  </a:xfrm>
                </p:grpSpPr>
                <p:sp>
                  <p:nvSpPr>
                    <p:cNvPr id="119087" name="Rectangle 118"/>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88" name="Rectangle 119"/>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89" name="Rectangle 120"/>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90" name="Rectangle 121"/>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4" name="Group 122"/>
              <p:cNvGrpSpPr>
                <a:grpSpLocks/>
              </p:cNvGrpSpPr>
              <p:nvPr/>
            </p:nvGrpSpPr>
            <p:grpSpPr bwMode="auto">
              <a:xfrm>
                <a:off x="2238" y="1202"/>
                <a:ext cx="404" cy="120"/>
                <a:chOff x="2238" y="1202"/>
                <a:chExt cx="404" cy="120"/>
              </a:xfrm>
            </p:grpSpPr>
            <p:grpSp>
              <p:nvGrpSpPr>
                <p:cNvPr id="15" name="Group 123"/>
                <p:cNvGrpSpPr>
                  <a:grpSpLocks/>
                </p:cNvGrpSpPr>
                <p:nvPr/>
              </p:nvGrpSpPr>
              <p:grpSpPr bwMode="auto">
                <a:xfrm>
                  <a:off x="2238" y="1203"/>
                  <a:ext cx="47" cy="119"/>
                  <a:chOff x="2238" y="1203"/>
                  <a:chExt cx="47" cy="119"/>
                </a:xfrm>
              </p:grpSpPr>
              <p:sp>
                <p:nvSpPr>
                  <p:cNvPr id="119078" name="AutoShape 124"/>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119079" name="Oval 125"/>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6" name="Group 126"/>
                  <p:cNvGrpSpPr>
                    <a:grpSpLocks/>
                  </p:cNvGrpSpPr>
                  <p:nvPr/>
                </p:nvGrpSpPr>
                <p:grpSpPr bwMode="auto">
                  <a:xfrm>
                    <a:off x="2268" y="1214"/>
                    <a:ext cx="17" cy="66"/>
                    <a:chOff x="2268" y="1214"/>
                    <a:chExt cx="17" cy="66"/>
                  </a:xfrm>
                </p:grpSpPr>
                <p:sp>
                  <p:nvSpPr>
                    <p:cNvPr id="119081" name="Rectangle 127"/>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82" name="Rectangle 128"/>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7" name="Group 129"/>
                <p:cNvGrpSpPr>
                  <a:grpSpLocks/>
                </p:cNvGrpSpPr>
                <p:nvPr/>
              </p:nvGrpSpPr>
              <p:grpSpPr bwMode="auto">
                <a:xfrm>
                  <a:off x="2595" y="1202"/>
                  <a:ext cx="47" cy="118"/>
                  <a:chOff x="2595" y="1202"/>
                  <a:chExt cx="47" cy="118"/>
                </a:xfrm>
              </p:grpSpPr>
              <p:sp>
                <p:nvSpPr>
                  <p:cNvPr id="119073" name="AutoShape 130"/>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119074" name="Oval 131"/>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8" name="Group 132"/>
                  <p:cNvGrpSpPr>
                    <a:grpSpLocks/>
                  </p:cNvGrpSpPr>
                  <p:nvPr/>
                </p:nvGrpSpPr>
                <p:grpSpPr bwMode="auto">
                  <a:xfrm>
                    <a:off x="2595" y="1213"/>
                    <a:ext cx="16" cy="66"/>
                    <a:chOff x="2595" y="1213"/>
                    <a:chExt cx="16" cy="66"/>
                  </a:xfrm>
                </p:grpSpPr>
                <p:sp>
                  <p:nvSpPr>
                    <p:cNvPr id="119076" name="Rectangle 133"/>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77" name="Rectangle 134"/>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9" name="Group 135"/>
              <p:cNvGrpSpPr>
                <a:grpSpLocks/>
              </p:cNvGrpSpPr>
              <p:nvPr/>
            </p:nvGrpSpPr>
            <p:grpSpPr bwMode="auto">
              <a:xfrm>
                <a:off x="2291" y="1361"/>
                <a:ext cx="34" cy="54"/>
                <a:chOff x="2291" y="1361"/>
                <a:chExt cx="34" cy="54"/>
              </a:xfrm>
            </p:grpSpPr>
            <p:sp>
              <p:nvSpPr>
                <p:cNvPr id="119067" name="Freeform 136"/>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68" name="Freeform 137"/>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69" name="Oval 138"/>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70" name="Freeform 139"/>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0" name="Group 140"/>
              <p:cNvGrpSpPr>
                <a:grpSpLocks/>
              </p:cNvGrpSpPr>
              <p:nvPr/>
            </p:nvGrpSpPr>
            <p:grpSpPr bwMode="auto">
              <a:xfrm>
                <a:off x="2559" y="1361"/>
                <a:ext cx="33" cy="54"/>
                <a:chOff x="2559" y="1361"/>
                <a:chExt cx="33" cy="54"/>
              </a:xfrm>
            </p:grpSpPr>
            <p:sp>
              <p:nvSpPr>
                <p:cNvPr id="119063" name="Freeform 141"/>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64" name="Freeform 142"/>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65" name="Oval 143"/>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66" name="Freeform 144"/>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1" name="Group 145"/>
              <p:cNvGrpSpPr>
                <a:grpSpLocks/>
              </p:cNvGrpSpPr>
              <p:nvPr/>
            </p:nvGrpSpPr>
            <p:grpSpPr bwMode="auto">
              <a:xfrm>
                <a:off x="2298" y="1471"/>
                <a:ext cx="285" cy="61"/>
                <a:chOff x="2298" y="1471"/>
                <a:chExt cx="285" cy="61"/>
              </a:xfrm>
            </p:grpSpPr>
            <p:grpSp>
              <p:nvGrpSpPr>
                <p:cNvPr id="22" name="Group 146"/>
                <p:cNvGrpSpPr>
                  <a:grpSpLocks/>
                </p:cNvGrpSpPr>
                <p:nvPr/>
              </p:nvGrpSpPr>
              <p:grpSpPr bwMode="auto">
                <a:xfrm>
                  <a:off x="2301" y="1471"/>
                  <a:ext cx="278" cy="25"/>
                  <a:chOff x="2301" y="1471"/>
                  <a:chExt cx="278" cy="25"/>
                </a:xfrm>
              </p:grpSpPr>
              <p:sp>
                <p:nvSpPr>
                  <p:cNvPr id="119061" name="Oval 147"/>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62" name="Rectangle 148"/>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23" name="Group 149"/>
                <p:cNvGrpSpPr>
                  <a:grpSpLocks/>
                </p:cNvGrpSpPr>
                <p:nvPr/>
              </p:nvGrpSpPr>
              <p:grpSpPr bwMode="auto">
                <a:xfrm>
                  <a:off x="2298" y="1484"/>
                  <a:ext cx="285" cy="48"/>
                  <a:chOff x="2298" y="1484"/>
                  <a:chExt cx="285" cy="48"/>
                </a:xfrm>
              </p:grpSpPr>
              <p:grpSp>
                <p:nvGrpSpPr>
                  <p:cNvPr id="24" name="Group 150"/>
                  <p:cNvGrpSpPr>
                    <a:grpSpLocks/>
                  </p:cNvGrpSpPr>
                  <p:nvPr/>
                </p:nvGrpSpPr>
                <p:grpSpPr bwMode="auto">
                  <a:xfrm>
                    <a:off x="2298" y="1484"/>
                    <a:ext cx="51" cy="48"/>
                    <a:chOff x="2298" y="1484"/>
                    <a:chExt cx="51" cy="48"/>
                  </a:xfrm>
                </p:grpSpPr>
                <p:sp>
                  <p:nvSpPr>
                    <p:cNvPr id="119059" name="Oval 151"/>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60" name="Freeform 152"/>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5" name="Group 153"/>
                  <p:cNvGrpSpPr>
                    <a:grpSpLocks/>
                  </p:cNvGrpSpPr>
                  <p:nvPr/>
                </p:nvGrpSpPr>
                <p:grpSpPr bwMode="auto">
                  <a:xfrm>
                    <a:off x="2534" y="1484"/>
                    <a:ext cx="49" cy="48"/>
                    <a:chOff x="2534" y="1484"/>
                    <a:chExt cx="49" cy="48"/>
                  </a:xfrm>
                </p:grpSpPr>
                <p:sp>
                  <p:nvSpPr>
                    <p:cNvPr id="119057" name="Oval 154"/>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58" name="Freeform 155"/>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26" name="Group 156"/>
              <p:cNvGrpSpPr>
                <a:grpSpLocks/>
              </p:cNvGrpSpPr>
              <p:nvPr/>
            </p:nvGrpSpPr>
            <p:grpSpPr bwMode="auto">
              <a:xfrm>
                <a:off x="2274" y="1429"/>
                <a:ext cx="332" cy="38"/>
                <a:chOff x="2274" y="1429"/>
                <a:chExt cx="332" cy="38"/>
              </a:xfrm>
            </p:grpSpPr>
            <p:sp>
              <p:nvSpPr>
                <p:cNvPr id="119046" name="Rectangle 157"/>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27" name="Group 158"/>
                <p:cNvGrpSpPr>
                  <a:grpSpLocks/>
                </p:cNvGrpSpPr>
                <p:nvPr/>
              </p:nvGrpSpPr>
              <p:grpSpPr bwMode="auto">
                <a:xfrm>
                  <a:off x="2295" y="1432"/>
                  <a:ext cx="293" cy="23"/>
                  <a:chOff x="2295" y="1432"/>
                  <a:chExt cx="293" cy="23"/>
                </a:xfrm>
              </p:grpSpPr>
              <p:sp>
                <p:nvSpPr>
                  <p:cNvPr id="119048" name="Rectangle 159"/>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49" name="Rectangle 160"/>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50" name="Rectangle 161"/>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51" name="Rectangle 162"/>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52" name="Freeform 163"/>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28" name="Group 164"/>
              <p:cNvGrpSpPr>
                <a:grpSpLocks/>
              </p:cNvGrpSpPr>
              <p:nvPr/>
            </p:nvGrpSpPr>
            <p:grpSpPr bwMode="auto">
              <a:xfrm>
                <a:off x="2309" y="1177"/>
                <a:ext cx="268" cy="136"/>
                <a:chOff x="2309" y="1177"/>
                <a:chExt cx="268" cy="136"/>
              </a:xfrm>
            </p:grpSpPr>
            <p:sp>
              <p:nvSpPr>
                <p:cNvPr id="119023" name="Freeform 165"/>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24" name="Freeform 166"/>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29" name="Group 167"/>
                <p:cNvGrpSpPr>
                  <a:grpSpLocks/>
                </p:cNvGrpSpPr>
                <p:nvPr/>
              </p:nvGrpSpPr>
              <p:grpSpPr bwMode="auto">
                <a:xfrm>
                  <a:off x="2330" y="1211"/>
                  <a:ext cx="83" cy="102"/>
                  <a:chOff x="2330" y="1211"/>
                  <a:chExt cx="83" cy="102"/>
                </a:xfrm>
              </p:grpSpPr>
              <p:sp>
                <p:nvSpPr>
                  <p:cNvPr id="119044" name="Rectangle 168"/>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45" name="Freeform 169"/>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30" name="Group 170"/>
                <p:cNvGrpSpPr>
                  <a:grpSpLocks/>
                </p:cNvGrpSpPr>
                <p:nvPr/>
              </p:nvGrpSpPr>
              <p:grpSpPr bwMode="auto">
                <a:xfrm>
                  <a:off x="2509" y="1193"/>
                  <a:ext cx="43" cy="39"/>
                  <a:chOff x="2509" y="1193"/>
                  <a:chExt cx="43" cy="39"/>
                </a:xfrm>
              </p:grpSpPr>
              <p:grpSp>
                <p:nvGrpSpPr>
                  <p:cNvPr id="31" name="Group 171"/>
                  <p:cNvGrpSpPr>
                    <a:grpSpLocks/>
                  </p:cNvGrpSpPr>
                  <p:nvPr/>
                </p:nvGrpSpPr>
                <p:grpSpPr bwMode="auto">
                  <a:xfrm>
                    <a:off x="2509" y="1202"/>
                    <a:ext cx="36" cy="30"/>
                    <a:chOff x="2509" y="1202"/>
                    <a:chExt cx="36" cy="30"/>
                  </a:xfrm>
                </p:grpSpPr>
                <p:sp>
                  <p:nvSpPr>
                    <p:cNvPr id="119042" name="Line 172"/>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9043" name="Line 173"/>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533120" name="Group 174"/>
                  <p:cNvGrpSpPr>
                    <a:grpSpLocks/>
                  </p:cNvGrpSpPr>
                  <p:nvPr/>
                </p:nvGrpSpPr>
                <p:grpSpPr bwMode="auto">
                  <a:xfrm>
                    <a:off x="2518" y="1193"/>
                    <a:ext cx="34" cy="29"/>
                    <a:chOff x="2518" y="1193"/>
                    <a:chExt cx="34" cy="29"/>
                  </a:xfrm>
                </p:grpSpPr>
                <p:sp>
                  <p:nvSpPr>
                    <p:cNvPr id="119040" name="Line 175"/>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9041" name="Line 176"/>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119027" name="Rectangle 177"/>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122" name="Group 178"/>
                <p:cNvGrpSpPr>
                  <a:grpSpLocks/>
                </p:cNvGrpSpPr>
                <p:nvPr/>
              </p:nvGrpSpPr>
              <p:grpSpPr bwMode="auto">
                <a:xfrm>
                  <a:off x="2474" y="1211"/>
                  <a:ext cx="83" cy="101"/>
                  <a:chOff x="2474" y="1211"/>
                  <a:chExt cx="83" cy="101"/>
                </a:xfrm>
              </p:grpSpPr>
              <p:sp>
                <p:nvSpPr>
                  <p:cNvPr id="119036" name="Rectangle 179"/>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37" name="Freeform 180"/>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24" name="Group 181"/>
                <p:cNvGrpSpPr>
                  <a:grpSpLocks/>
                </p:cNvGrpSpPr>
                <p:nvPr/>
              </p:nvGrpSpPr>
              <p:grpSpPr bwMode="auto">
                <a:xfrm>
                  <a:off x="2367" y="1193"/>
                  <a:ext cx="41" cy="39"/>
                  <a:chOff x="2367" y="1193"/>
                  <a:chExt cx="41" cy="39"/>
                </a:xfrm>
              </p:grpSpPr>
              <p:grpSp>
                <p:nvGrpSpPr>
                  <p:cNvPr id="1533125" name="Group 182"/>
                  <p:cNvGrpSpPr>
                    <a:grpSpLocks/>
                  </p:cNvGrpSpPr>
                  <p:nvPr/>
                </p:nvGrpSpPr>
                <p:grpSpPr bwMode="auto">
                  <a:xfrm>
                    <a:off x="2367" y="1202"/>
                    <a:ext cx="34" cy="30"/>
                    <a:chOff x="2367" y="1202"/>
                    <a:chExt cx="34" cy="30"/>
                  </a:xfrm>
                </p:grpSpPr>
                <p:sp>
                  <p:nvSpPr>
                    <p:cNvPr id="119034" name="Line 183"/>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9035" name="Line 184"/>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533126" name="Group 185"/>
                  <p:cNvGrpSpPr>
                    <a:grpSpLocks/>
                  </p:cNvGrpSpPr>
                  <p:nvPr/>
                </p:nvGrpSpPr>
                <p:grpSpPr bwMode="auto">
                  <a:xfrm>
                    <a:off x="2376" y="1193"/>
                    <a:ext cx="32" cy="29"/>
                    <a:chOff x="2376" y="1193"/>
                    <a:chExt cx="32" cy="29"/>
                  </a:xfrm>
                </p:grpSpPr>
                <p:sp>
                  <p:nvSpPr>
                    <p:cNvPr id="119032" name="Line 186"/>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9033" name="Line 187"/>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119007" name="AutoShape 188"/>
            <p:cNvSpPr>
              <a:spLocks noChangeArrowheads="1"/>
            </p:cNvSpPr>
            <p:nvPr/>
          </p:nvSpPr>
          <p:spPr bwMode="auto">
            <a:xfrm>
              <a:off x="1824"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9008" name="AutoShape 189"/>
            <p:cNvSpPr>
              <a:spLocks noChangeArrowheads="1"/>
            </p:cNvSpPr>
            <p:nvPr/>
          </p:nvSpPr>
          <p:spPr bwMode="auto">
            <a:xfrm>
              <a:off x="2640" y="3360"/>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9009" name="AutoShape 190"/>
            <p:cNvSpPr>
              <a:spLocks noChangeArrowheads="1"/>
            </p:cNvSpPr>
            <p:nvPr/>
          </p:nvSpPr>
          <p:spPr bwMode="auto">
            <a:xfrm>
              <a:off x="4320"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9010" name="AutoShape 191"/>
            <p:cNvSpPr>
              <a:spLocks noChangeArrowheads="1"/>
            </p:cNvSpPr>
            <p:nvPr/>
          </p:nvSpPr>
          <p:spPr bwMode="auto">
            <a:xfrm>
              <a:off x="3408" y="3360"/>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9011" name="AutoShape 192"/>
            <p:cNvSpPr>
              <a:spLocks noChangeArrowheads="1"/>
            </p:cNvSpPr>
            <p:nvPr/>
          </p:nvSpPr>
          <p:spPr bwMode="auto">
            <a:xfrm>
              <a:off x="4896"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533121" name="Rectangle 193"/>
            <p:cNvSpPr>
              <a:spLocks noChangeArrowheads="1"/>
            </p:cNvSpPr>
            <p:nvPr/>
          </p:nvSpPr>
          <p:spPr bwMode="auto">
            <a:xfrm>
              <a:off x="432" y="2688"/>
              <a:ext cx="585" cy="288"/>
            </a:xfrm>
            <a:prstGeom prst="rect">
              <a:avLst/>
            </a:prstGeom>
            <a:solidFill>
              <a:srgbClr val="FFCC66"/>
            </a:solidFill>
            <a:ln w="9525">
              <a:noFill/>
              <a:miter lim="800000"/>
              <a:headEnd/>
              <a:tailEnd/>
            </a:ln>
            <a:effectLst>
              <a:outerShdw dist="107763" dir="18900000" algn="ctr" rotWithShape="0">
                <a:schemeClr val="bg2"/>
              </a:outerShdw>
            </a:effectLst>
          </p:spPr>
          <p:txBody>
            <a:bodyPr wrap="none">
              <a:spAutoFit/>
            </a:bodyPr>
            <a:lstStyle/>
            <a:p>
              <a:pPr>
                <a:defRPr/>
              </a:pPr>
              <a:r>
                <a:rPr lang="en-US" altLang="zh-TW" sz="2400" b="1">
                  <a:solidFill>
                    <a:srgbClr val="FF0000"/>
                  </a:solidFill>
                  <a:latin typeface="Times New Roman" pitchFamily="18" charset="0"/>
                  <a:ea typeface="標楷體" pitchFamily="65" charset="-120"/>
                </a:rPr>
                <a:t>e</a:t>
              </a:r>
              <a:r>
                <a:rPr lang="zh-TW" altLang="en-US" sz="2400" b="1">
                  <a:solidFill>
                    <a:srgbClr val="FF0000"/>
                  </a:solidFill>
                  <a:latin typeface="Times New Roman" pitchFamily="18" charset="0"/>
                  <a:ea typeface="標楷體" pitchFamily="65" charset="-120"/>
                </a:rPr>
                <a:t>化後</a:t>
              </a:r>
            </a:p>
          </p:txBody>
        </p:sp>
        <p:sp>
          <p:nvSpPr>
            <p:cNvPr id="119013" name="Rectangle 194"/>
            <p:cNvSpPr>
              <a:spLocks noChangeArrowheads="1"/>
            </p:cNvSpPr>
            <p:nvPr/>
          </p:nvSpPr>
          <p:spPr bwMode="auto">
            <a:xfrm>
              <a:off x="1104" y="2784"/>
              <a:ext cx="4512" cy="1056"/>
            </a:xfrm>
            <a:prstGeom prst="rect">
              <a:avLst/>
            </a:prstGeom>
            <a:noFill/>
            <a:ln w="38100">
              <a:solidFill>
                <a:schemeClr val="tx1"/>
              </a:solidFill>
              <a:prstDash val="sysDot"/>
              <a:miter lim="800000"/>
              <a:headEnd/>
              <a:tailEnd/>
            </a:ln>
          </p:spPr>
          <p:txBody>
            <a:bodyPr wrap="none" anchor="ctr"/>
            <a:lstStyle/>
            <a:p>
              <a:endParaRPr lang="zh-TW" altLang="en-US"/>
            </a:p>
          </p:txBody>
        </p:sp>
        <p:sp>
          <p:nvSpPr>
            <p:cNvPr id="1533123" name="Cloud"/>
            <p:cNvSpPr>
              <a:spLocks noChangeAspect="1" noEditPoints="1" noChangeArrowheads="1"/>
            </p:cNvSpPr>
            <p:nvPr/>
          </p:nvSpPr>
          <p:spPr bwMode="auto">
            <a:xfrm>
              <a:off x="2736" y="2544"/>
              <a:ext cx="2256" cy="5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algn="ctr" fontAlgn="ctr">
                <a:defRPr/>
              </a:pPr>
              <a:r>
                <a:rPr lang="zh-TW" altLang="en-US" sz="2000" b="1">
                  <a:solidFill>
                    <a:srgbClr val="000000"/>
                  </a:solidFill>
                  <a:latin typeface="Times New Roman" pitchFamily="18" charset="0"/>
                  <a:ea typeface="標楷體" pitchFamily="65" charset="-120"/>
                </a:rPr>
                <a:t>台陸虛擬指揮中心</a:t>
              </a:r>
            </a:p>
          </p:txBody>
        </p:sp>
        <p:sp>
          <p:nvSpPr>
            <p:cNvPr id="119015" name="Text Box 196"/>
            <p:cNvSpPr txBox="1">
              <a:spLocks noChangeArrowheads="1"/>
            </p:cNvSpPr>
            <p:nvPr/>
          </p:nvSpPr>
          <p:spPr bwMode="auto">
            <a:xfrm>
              <a:off x="5088" y="2448"/>
              <a:ext cx="500" cy="288"/>
            </a:xfrm>
            <a:prstGeom prst="rect">
              <a:avLst/>
            </a:prstGeom>
            <a:noFill/>
            <a:ln w="9525">
              <a:noFill/>
              <a:miter lim="800000"/>
              <a:headEnd/>
              <a:tailEnd/>
            </a:ln>
          </p:spPr>
          <p:txBody>
            <a:bodyPr wrap="none">
              <a:spAutoFit/>
            </a:bodyPr>
            <a:lstStyle/>
            <a:p>
              <a:r>
                <a:rPr lang="zh-TW" altLang="en-US" sz="2400">
                  <a:solidFill>
                    <a:srgbClr val="FF0000"/>
                  </a:solidFill>
                  <a:latin typeface="Times New Roman" pitchFamily="18" charset="0"/>
                  <a:ea typeface="標楷體" pitchFamily="65" charset="-120"/>
                </a:rPr>
                <a:t>台灣</a:t>
              </a:r>
            </a:p>
          </p:txBody>
        </p:sp>
      </p:grpSp>
      <p:sp>
        <p:nvSpPr>
          <p:cNvPr id="118788" name="Text Box 197"/>
          <p:cNvSpPr txBox="1">
            <a:spLocks noChangeArrowheads="1"/>
          </p:cNvSpPr>
          <p:nvPr/>
        </p:nvSpPr>
        <p:spPr bwMode="auto">
          <a:xfrm>
            <a:off x="3352800" y="6096000"/>
            <a:ext cx="793750" cy="457200"/>
          </a:xfrm>
          <a:prstGeom prst="rect">
            <a:avLst/>
          </a:prstGeom>
          <a:noFill/>
          <a:ln w="9525">
            <a:noFill/>
            <a:miter lim="800000"/>
            <a:headEnd/>
            <a:tailEnd/>
          </a:ln>
        </p:spPr>
        <p:txBody>
          <a:bodyPr>
            <a:spAutoFit/>
          </a:bodyPr>
          <a:lstStyle/>
          <a:p>
            <a:r>
              <a:rPr lang="zh-TW" altLang="en-US" sz="2400">
                <a:solidFill>
                  <a:srgbClr val="FF0000"/>
                </a:solidFill>
                <a:latin typeface="Times New Roman" pitchFamily="18" charset="0"/>
                <a:ea typeface="標楷體" pitchFamily="65" charset="-120"/>
              </a:rPr>
              <a:t>大陸</a:t>
            </a:r>
          </a:p>
        </p:txBody>
      </p:sp>
      <p:grpSp>
        <p:nvGrpSpPr>
          <p:cNvPr id="1533127" name="Group 198"/>
          <p:cNvGrpSpPr>
            <a:grpSpLocks/>
          </p:cNvGrpSpPr>
          <p:nvPr/>
        </p:nvGrpSpPr>
        <p:grpSpPr bwMode="auto">
          <a:xfrm>
            <a:off x="685800" y="609600"/>
            <a:ext cx="8113713" cy="3048000"/>
            <a:chOff x="432" y="384"/>
            <a:chExt cx="5111" cy="1920"/>
          </a:xfrm>
        </p:grpSpPr>
        <p:sp>
          <p:nvSpPr>
            <p:cNvPr id="118790" name="Rectangle 199"/>
            <p:cNvSpPr>
              <a:spLocks noChangeArrowheads="1"/>
            </p:cNvSpPr>
            <p:nvPr/>
          </p:nvSpPr>
          <p:spPr bwMode="auto">
            <a:xfrm>
              <a:off x="1632" y="624"/>
              <a:ext cx="2256" cy="654"/>
            </a:xfrm>
            <a:prstGeom prst="rect">
              <a:avLst/>
            </a:prstGeom>
            <a:noFill/>
            <a:ln w="9525">
              <a:noFill/>
              <a:miter lim="800000"/>
              <a:headEnd/>
              <a:tailEnd/>
            </a:ln>
          </p:spPr>
          <p:txBody>
            <a:bodyPr lIns="92075" tIns="46038" rIns="92075" bIns="46038" anchor="ctr"/>
            <a:lstStyle/>
            <a:p>
              <a:endParaRPr lang="zh-TW" altLang="zh-TW" sz="4000">
                <a:solidFill>
                  <a:schemeClr val="tx2"/>
                </a:solidFill>
                <a:latin typeface="標楷體" pitchFamily="65" charset="-120"/>
                <a:ea typeface="標楷體" pitchFamily="65" charset="-120"/>
              </a:endParaRPr>
            </a:p>
          </p:txBody>
        </p:sp>
        <p:pic>
          <p:nvPicPr>
            <p:cNvPr id="118791" name="Picture 200"/>
            <p:cNvPicPr>
              <a:picLocks noChangeArrowheads="1"/>
            </p:cNvPicPr>
            <p:nvPr/>
          </p:nvPicPr>
          <p:blipFill>
            <a:blip r:embed="rId2" cstate="print"/>
            <a:srcRect/>
            <a:stretch>
              <a:fillRect/>
            </a:stretch>
          </p:blipFill>
          <p:spPr bwMode="auto">
            <a:xfrm rot="10800000" flipV="1">
              <a:off x="5040" y="1104"/>
              <a:ext cx="369" cy="336"/>
            </a:xfrm>
            <a:prstGeom prst="rect">
              <a:avLst/>
            </a:prstGeom>
            <a:noFill/>
            <a:ln w="9525">
              <a:noFill/>
              <a:miter lim="800000"/>
              <a:headEnd/>
              <a:tailEnd/>
            </a:ln>
          </p:spPr>
        </p:pic>
        <p:pic>
          <p:nvPicPr>
            <p:cNvPr id="118792" name="Picture 201"/>
            <p:cNvPicPr>
              <a:picLocks noChangeArrowheads="1"/>
            </p:cNvPicPr>
            <p:nvPr/>
          </p:nvPicPr>
          <p:blipFill>
            <a:blip r:embed="rId3" cstate="print"/>
            <a:srcRect/>
            <a:stretch>
              <a:fillRect/>
            </a:stretch>
          </p:blipFill>
          <p:spPr bwMode="auto">
            <a:xfrm rot="10800000" flipV="1">
              <a:off x="1808" y="1200"/>
              <a:ext cx="495" cy="336"/>
            </a:xfrm>
            <a:prstGeom prst="rect">
              <a:avLst/>
            </a:prstGeom>
            <a:noFill/>
            <a:ln w="9525">
              <a:noFill/>
              <a:miter lim="800000"/>
              <a:headEnd/>
              <a:tailEnd/>
            </a:ln>
          </p:spPr>
        </p:pic>
        <p:grpSp>
          <p:nvGrpSpPr>
            <p:cNvPr id="1533128" name="Group 202"/>
            <p:cNvGrpSpPr>
              <a:grpSpLocks/>
            </p:cNvGrpSpPr>
            <p:nvPr/>
          </p:nvGrpSpPr>
          <p:grpSpPr bwMode="auto">
            <a:xfrm>
              <a:off x="2658" y="864"/>
              <a:ext cx="364" cy="326"/>
              <a:chOff x="622" y="2034"/>
              <a:chExt cx="434" cy="439"/>
            </a:xfrm>
          </p:grpSpPr>
          <p:sp>
            <p:nvSpPr>
              <p:cNvPr id="118915" name="Freeform 203"/>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118916" name="Freeform 204"/>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118917" name="Freeform 205"/>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118918" name="Freeform 206"/>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118919" name="Freeform 207"/>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118920" name="Freeform 208"/>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118921" name="Freeform 209"/>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118922" name="Freeform 210"/>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118923" name="Freeform 211"/>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118924" name="Freeform 212"/>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118925" name="Freeform 213"/>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118926" name="Freeform 214"/>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118927" name="Freeform 215"/>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118928" name="Freeform 216"/>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118929" name="Freeform 217"/>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118930" name="Freeform 218"/>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118931" name="Freeform 219"/>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118932" name="Freeform 220"/>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118933" name="Freeform 221"/>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118934" name="Freeform 222"/>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118935" name="Freeform 223"/>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118936" name="Freeform 224"/>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118937" name="Freeform 225"/>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118938" name="Freeform 226"/>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118939" name="Freeform 227"/>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118940" name="Freeform 228"/>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118941" name="Freeform 229"/>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118942" name="Freeform 230"/>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118943" name="Freeform 231"/>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118944" name="Freeform 232"/>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118945" name="Freeform 233"/>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118946" name="Freeform 234"/>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118947" name="Freeform 235"/>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118948" name="Freeform 236"/>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118949" name="Freeform 237"/>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118950" name="Freeform 238"/>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118951" name="Freeform 239"/>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118952" name="Freeform 240"/>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118953" name="Freeform 241"/>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118954" name="Freeform 242"/>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118955" name="Freeform 243"/>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118956" name="Freeform 244"/>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118957" name="Freeform 245"/>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118958" name="Freeform 246"/>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118959" name="Freeform 247"/>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118960" name="Freeform 248"/>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118961" name="Freeform 249"/>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118962" name="Freeform 250"/>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118963" name="Freeform 251"/>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118964" name="Freeform 252"/>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118965" name="Freeform 253"/>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118966" name="Freeform 254"/>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118967" name="Freeform 255"/>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118968" name="Freeform 256"/>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118969" name="Freeform 257"/>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118970" name="Freeform 258"/>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118971" name="Freeform 259"/>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118972" name="Freeform 260"/>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118973" name="Freeform 261"/>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118974" name="Freeform 262"/>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118975" name="Freeform 263"/>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118976" name="Freeform 264"/>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118977" name="Freeform 265"/>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118978" name="Freeform 266"/>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118979" name="Freeform 267"/>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118980" name="Freeform 268"/>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118981" name="Freeform 269"/>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118982" name="Freeform 270"/>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118983" name="Freeform 271"/>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118984" name="Freeform 272"/>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118985" name="Freeform 273"/>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118986" name="Freeform 274"/>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118987" name="Freeform 275"/>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118988" name="Freeform 276"/>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118989" name="Freeform 277"/>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118990" name="Freeform 278"/>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118991" name="Freeform 279"/>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118992" name="Freeform 280"/>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118993" name="Freeform 281"/>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118994" name="Freeform 282"/>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118794" name="Text Box 283"/>
            <p:cNvSpPr txBox="1">
              <a:spLocks noChangeArrowheads="1"/>
            </p:cNvSpPr>
            <p:nvPr/>
          </p:nvSpPr>
          <p:spPr bwMode="auto">
            <a:xfrm>
              <a:off x="1088" y="163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研發</a:t>
              </a:r>
            </a:p>
          </p:txBody>
        </p:sp>
        <p:sp>
          <p:nvSpPr>
            <p:cNvPr id="118795" name="Text Box 284"/>
            <p:cNvSpPr txBox="1">
              <a:spLocks noChangeArrowheads="1"/>
            </p:cNvSpPr>
            <p:nvPr/>
          </p:nvSpPr>
          <p:spPr bwMode="auto">
            <a:xfrm>
              <a:off x="1824" y="163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採購</a:t>
              </a:r>
            </a:p>
          </p:txBody>
        </p:sp>
        <p:sp>
          <p:nvSpPr>
            <p:cNvPr id="118796" name="Text Box 285"/>
            <p:cNvSpPr txBox="1">
              <a:spLocks noChangeArrowheads="1"/>
            </p:cNvSpPr>
            <p:nvPr/>
          </p:nvSpPr>
          <p:spPr bwMode="auto">
            <a:xfrm>
              <a:off x="2592" y="1248"/>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製造</a:t>
              </a:r>
            </a:p>
          </p:txBody>
        </p:sp>
        <p:sp>
          <p:nvSpPr>
            <p:cNvPr id="118797" name="Text Box 286"/>
            <p:cNvSpPr txBox="1">
              <a:spLocks noChangeArrowheads="1"/>
            </p:cNvSpPr>
            <p:nvPr/>
          </p:nvSpPr>
          <p:spPr bwMode="auto">
            <a:xfrm>
              <a:off x="3456" y="163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銷售</a:t>
              </a:r>
            </a:p>
          </p:txBody>
        </p:sp>
        <p:sp>
          <p:nvSpPr>
            <p:cNvPr id="118798" name="Text Box 287"/>
            <p:cNvSpPr txBox="1">
              <a:spLocks noChangeArrowheads="1"/>
            </p:cNvSpPr>
            <p:nvPr/>
          </p:nvSpPr>
          <p:spPr bwMode="auto">
            <a:xfrm>
              <a:off x="4212" y="1248"/>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配送</a:t>
              </a:r>
            </a:p>
          </p:txBody>
        </p:sp>
        <p:sp>
          <p:nvSpPr>
            <p:cNvPr id="118799" name="Text Box 288"/>
            <p:cNvSpPr txBox="1">
              <a:spLocks noChangeArrowheads="1"/>
            </p:cNvSpPr>
            <p:nvPr/>
          </p:nvSpPr>
          <p:spPr bwMode="auto">
            <a:xfrm>
              <a:off x="5040" y="1584"/>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客服</a:t>
              </a:r>
            </a:p>
          </p:txBody>
        </p:sp>
        <p:pic>
          <p:nvPicPr>
            <p:cNvPr id="118800" name="Picture 289" descr="j0197933"/>
            <p:cNvPicPr>
              <a:picLocks noChangeAspect="1" noChangeArrowheads="1"/>
            </p:cNvPicPr>
            <p:nvPr/>
          </p:nvPicPr>
          <p:blipFill>
            <a:blip r:embed="rId4" cstate="print"/>
            <a:srcRect/>
            <a:stretch>
              <a:fillRect/>
            </a:stretch>
          </p:blipFill>
          <p:spPr bwMode="auto">
            <a:xfrm>
              <a:off x="1088" y="1152"/>
              <a:ext cx="478" cy="508"/>
            </a:xfrm>
            <a:prstGeom prst="rect">
              <a:avLst/>
            </a:prstGeom>
            <a:noFill/>
            <a:ln w="9525">
              <a:noFill/>
              <a:miter lim="800000"/>
              <a:headEnd/>
              <a:tailEnd/>
            </a:ln>
          </p:spPr>
        </p:pic>
        <p:pic>
          <p:nvPicPr>
            <p:cNvPr id="118801" name="Picture 290" descr="PE01523_"/>
            <p:cNvPicPr>
              <a:picLocks noChangeAspect="1" noChangeArrowheads="1"/>
            </p:cNvPicPr>
            <p:nvPr/>
          </p:nvPicPr>
          <p:blipFill>
            <a:blip r:embed="rId5" cstate="print"/>
            <a:srcRect/>
            <a:stretch>
              <a:fillRect/>
            </a:stretch>
          </p:blipFill>
          <p:spPr bwMode="auto">
            <a:xfrm>
              <a:off x="3408" y="1152"/>
              <a:ext cx="518" cy="493"/>
            </a:xfrm>
            <a:prstGeom prst="rect">
              <a:avLst/>
            </a:prstGeom>
            <a:noFill/>
            <a:ln w="9525">
              <a:noFill/>
              <a:miter lim="800000"/>
              <a:headEnd/>
              <a:tailEnd/>
            </a:ln>
          </p:spPr>
        </p:pic>
        <p:grpSp>
          <p:nvGrpSpPr>
            <p:cNvPr id="1533129" name="Group 291"/>
            <p:cNvGrpSpPr>
              <a:grpSpLocks/>
            </p:cNvGrpSpPr>
            <p:nvPr/>
          </p:nvGrpSpPr>
          <p:grpSpPr bwMode="auto">
            <a:xfrm>
              <a:off x="4249" y="768"/>
              <a:ext cx="331" cy="382"/>
              <a:chOff x="2238" y="1016"/>
              <a:chExt cx="404" cy="516"/>
            </a:xfrm>
          </p:grpSpPr>
          <p:grpSp>
            <p:nvGrpSpPr>
              <p:cNvPr id="1533130" name="Group 292"/>
              <p:cNvGrpSpPr>
                <a:grpSpLocks/>
              </p:cNvGrpSpPr>
              <p:nvPr/>
            </p:nvGrpSpPr>
            <p:grpSpPr bwMode="auto">
              <a:xfrm>
                <a:off x="2256" y="1016"/>
                <a:ext cx="372" cy="410"/>
                <a:chOff x="2256" y="1016"/>
                <a:chExt cx="372" cy="410"/>
              </a:xfrm>
            </p:grpSpPr>
            <p:grpSp>
              <p:nvGrpSpPr>
                <p:cNvPr id="1533131" name="Group 293"/>
                <p:cNvGrpSpPr>
                  <a:grpSpLocks/>
                </p:cNvGrpSpPr>
                <p:nvPr/>
              </p:nvGrpSpPr>
              <p:grpSpPr bwMode="auto">
                <a:xfrm>
                  <a:off x="2256" y="1016"/>
                  <a:ext cx="372" cy="410"/>
                  <a:chOff x="2256" y="1016"/>
                  <a:chExt cx="372" cy="410"/>
                </a:xfrm>
              </p:grpSpPr>
              <p:grpSp>
                <p:nvGrpSpPr>
                  <p:cNvPr id="1533132" name="Group 294"/>
                  <p:cNvGrpSpPr>
                    <a:grpSpLocks/>
                  </p:cNvGrpSpPr>
                  <p:nvPr/>
                </p:nvGrpSpPr>
                <p:grpSpPr bwMode="auto">
                  <a:xfrm>
                    <a:off x="2256" y="1016"/>
                    <a:ext cx="372" cy="367"/>
                    <a:chOff x="2256" y="1016"/>
                    <a:chExt cx="372" cy="367"/>
                  </a:xfrm>
                </p:grpSpPr>
                <p:sp>
                  <p:nvSpPr>
                    <p:cNvPr id="118913" name="Freeform 295"/>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914" name="Freeform 296"/>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118898" name="Rectangle 297"/>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133" name="Group 298"/>
                  <p:cNvGrpSpPr>
                    <a:grpSpLocks/>
                  </p:cNvGrpSpPr>
                  <p:nvPr/>
                </p:nvGrpSpPr>
                <p:grpSpPr bwMode="auto">
                  <a:xfrm>
                    <a:off x="2270" y="1147"/>
                    <a:ext cx="341" cy="279"/>
                    <a:chOff x="2270" y="1147"/>
                    <a:chExt cx="341" cy="279"/>
                  </a:xfrm>
                </p:grpSpPr>
                <p:grpSp>
                  <p:nvGrpSpPr>
                    <p:cNvPr id="1533134" name="Group 299"/>
                    <p:cNvGrpSpPr>
                      <a:grpSpLocks/>
                    </p:cNvGrpSpPr>
                    <p:nvPr/>
                  </p:nvGrpSpPr>
                  <p:grpSpPr bwMode="auto">
                    <a:xfrm>
                      <a:off x="2406" y="1147"/>
                      <a:ext cx="67" cy="12"/>
                      <a:chOff x="2406" y="1147"/>
                      <a:chExt cx="67" cy="12"/>
                    </a:xfrm>
                  </p:grpSpPr>
                  <p:sp>
                    <p:nvSpPr>
                      <p:cNvPr id="118910" name="Oval 300"/>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911" name="Oval 301"/>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912" name="Oval 302"/>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118904" name="AutoShape 303"/>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533135" name="Group 304"/>
                    <p:cNvGrpSpPr>
                      <a:grpSpLocks/>
                    </p:cNvGrpSpPr>
                    <p:nvPr/>
                  </p:nvGrpSpPr>
                  <p:grpSpPr bwMode="auto">
                    <a:xfrm>
                      <a:off x="2282" y="1166"/>
                      <a:ext cx="320" cy="259"/>
                      <a:chOff x="2282" y="1166"/>
                      <a:chExt cx="320" cy="259"/>
                    </a:xfrm>
                  </p:grpSpPr>
                  <p:sp>
                    <p:nvSpPr>
                      <p:cNvPr id="118908" name="Freeform 305"/>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909" name="Rectangle 306"/>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118906" name="Freeform 307"/>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907" name="Freeform 308"/>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36" name="Group 309"/>
                  <p:cNvGrpSpPr>
                    <a:grpSpLocks/>
                  </p:cNvGrpSpPr>
                  <p:nvPr/>
                </p:nvGrpSpPr>
                <p:grpSpPr bwMode="auto">
                  <a:xfrm>
                    <a:off x="2491" y="1140"/>
                    <a:ext cx="16" cy="1"/>
                    <a:chOff x="2491" y="1140"/>
                    <a:chExt cx="16" cy="1"/>
                  </a:xfrm>
                </p:grpSpPr>
                <p:sp>
                  <p:nvSpPr>
                    <p:cNvPr id="118901" name="Oval 310"/>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902" name="Oval 311"/>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533137" name="Group 312"/>
                <p:cNvGrpSpPr>
                  <a:grpSpLocks/>
                </p:cNvGrpSpPr>
                <p:nvPr/>
              </p:nvGrpSpPr>
              <p:grpSpPr bwMode="auto">
                <a:xfrm>
                  <a:off x="2340" y="1365"/>
                  <a:ext cx="202" cy="45"/>
                  <a:chOff x="2340" y="1365"/>
                  <a:chExt cx="202" cy="45"/>
                </a:xfrm>
              </p:grpSpPr>
              <p:sp>
                <p:nvSpPr>
                  <p:cNvPr id="118891" name="Rectangle 313"/>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138" name="Group 314"/>
                  <p:cNvGrpSpPr>
                    <a:grpSpLocks/>
                  </p:cNvGrpSpPr>
                  <p:nvPr/>
                </p:nvGrpSpPr>
                <p:grpSpPr bwMode="auto">
                  <a:xfrm>
                    <a:off x="2340" y="1367"/>
                    <a:ext cx="202" cy="41"/>
                    <a:chOff x="2340" y="1367"/>
                    <a:chExt cx="202" cy="41"/>
                  </a:xfrm>
                </p:grpSpPr>
                <p:sp>
                  <p:nvSpPr>
                    <p:cNvPr id="118893" name="Rectangle 315"/>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94" name="Rectangle 316"/>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95" name="Rectangle 317"/>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96" name="Rectangle 318"/>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533139" name="Group 319"/>
              <p:cNvGrpSpPr>
                <a:grpSpLocks/>
              </p:cNvGrpSpPr>
              <p:nvPr/>
            </p:nvGrpSpPr>
            <p:grpSpPr bwMode="auto">
              <a:xfrm>
                <a:off x="2238" y="1202"/>
                <a:ext cx="404" cy="120"/>
                <a:chOff x="2238" y="1202"/>
                <a:chExt cx="404" cy="120"/>
              </a:xfrm>
            </p:grpSpPr>
            <p:grpSp>
              <p:nvGrpSpPr>
                <p:cNvPr id="1533140" name="Group 320"/>
                <p:cNvGrpSpPr>
                  <a:grpSpLocks/>
                </p:cNvGrpSpPr>
                <p:nvPr/>
              </p:nvGrpSpPr>
              <p:grpSpPr bwMode="auto">
                <a:xfrm>
                  <a:off x="2238" y="1203"/>
                  <a:ext cx="47" cy="119"/>
                  <a:chOff x="2238" y="1203"/>
                  <a:chExt cx="47" cy="119"/>
                </a:xfrm>
              </p:grpSpPr>
              <p:sp>
                <p:nvSpPr>
                  <p:cNvPr id="118884" name="AutoShape 321"/>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118885" name="Oval 322"/>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533141" name="Group 323"/>
                  <p:cNvGrpSpPr>
                    <a:grpSpLocks/>
                  </p:cNvGrpSpPr>
                  <p:nvPr/>
                </p:nvGrpSpPr>
                <p:grpSpPr bwMode="auto">
                  <a:xfrm>
                    <a:off x="2268" y="1214"/>
                    <a:ext cx="17" cy="66"/>
                    <a:chOff x="2268" y="1214"/>
                    <a:chExt cx="17" cy="66"/>
                  </a:xfrm>
                </p:grpSpPr>
                <p:sp>
                  <p:nvSpPr>
                    <p:cNvPr id="118887" name="Rectangle 324"/>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88" name="Rectangle 325"/>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533142" name="Group 326"/>
                <p:cNvGrpSpPr>
                  <a:grpSpLocks/>
                </p:cNvGrpSpPr>
                <p:nvPr/>
              </p:nvGrpSpPr>
              <p:grpSpPr bwMode="auto">
                <a:xfrm>
                  <a:off x="2595" y="1202"/>
                  <a:ext cx="47" cy="118"/>
                  <a:chOff x="2595" y="1202"/>
                  <a:chExt cx="47" cy="118"/>
                </a:xfrm>
              </p:grpSpPr>
              <p:sp>
                <p:nvSpPr>
                  <p:cNvPr id="118879" name="AutoShape 327"/>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118880" name="Oval 328"/>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533143" name="Group 329"/>
                  <p:cNvGrpSpPr>
                    <a:grpSpLocks/>
                  </p:cNvGrpSpPr>
                  <p:nvPr/>
                </p:nvGrpSpPr>
                <p:grpSpPr bwMode="auto">
                  <a:xfrm>
                    <a:off x="2595" y="1213"/>
                    <a:ext cx="16" cy="66"/>
                    <a:chOff x="2595" y="1213"/>
                    <a:chExt cx="16" cy="66"/>
                  </a:xfrm>
                </p:grpSpPr>
                <p:sp>
                  <p:nvSpPr>
                    <p:cNvPr id="118882" name="Rectangle 330"/>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83" name="Rectangle 331"/>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533144" name="Group 332"/>
              <p:cNvGrpSpPr>
                <a:grpSpLocks/>
              </p:cNvGrpSpPr>
              <p:nvPr/>
            </p:nvGrpSpPr>
            <p:grpSpPr bwMode="auto">
              <a:xfrm>
                <a:off x="2291" y="1361"/>
                <a:ext cx="34" cy="54"/>
                <a:chOff x="2291" y="1361"/>
                <a:chExt cx="34" cy="54"/>
              </a:xfrm>
            </p:grpSpPr>
            <p:sp>
              <p:nvSpPr>
                <p:cNvPr id="118873" name="Freeform 333"/>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74" name="Freeform 334"/>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75" name="Oval 335"/>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76" name="Freeform 336"/>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45" name="Group 337"/>
              <p:cNvGrpSpPr>
                <a:grpSpLocks/>
              </p:cNvGrpSpPr>
              <p:nvPr/>
            </p:nvGrpSpPr>
            <p:grpSpPr bwMode="auto">
              <a:xfrm>
                <a:off x="2559" y="1361"/>
                <a:ext cx="33" cy="54"/>
                <a:chOff x="2559" y="1361"/>
                <a:chExt cx="33" cy="54"/>
              </a:xfrm>
            </p:grpSpPr>
            <p:sp>
              <p:nvSpPr>
                <p:cNvPr id="118869" name="Freeform 338"/>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70" name="Freeform 339"/>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71" name="Oval 340"/>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72" name="Freeform 341"/>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46" name="Group 342"/>
              <p:cNvGrpSpPr>
                <a:grpSpLocks/>
              </p:cNvGrpSpPr>
              <p:nvPr/>
            </p:nvGrpSpPr>
            <p:grpSpPr bwMode="auto">
              <a:xfrm>
                <a:off x="2298" y="1471"/>
                <a:ext cx="285" cy="61"/>
                <a:chOff x="2298" y="1471"/>
                <a:chExt cx="285" cy="61"/>
              </a:xfrm>
            </p:grpSpPr>
            <p:grpSp>
              <p:nvGrpSpPr>
                <p:cNvPr id="1533147" name="Group 343"/>
                <p:cNvGrpSpPr>
                  <a:grpSpLocks/>
                </p:cNvGrpSpPr>
                <p:nvPr/>
              </p:nvGrpSpPr>
              <p:grpSpPr bwMode="auto">
                <a:xfrm>
                  <a:off x="2301" y="1471"/>
                  <a:ext cx="278" cy="25"/>
                  <a:chOff x="2301" y="1471"/>
                  <a:chExt cx="278" cy="25"/>
                </a:xfrm>
              </p:grpSpPr>
              <p:sp>
                <p:nvSpPr>
                  <p:cNvPr id="118867" name="Oval 344"/>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68" name="Rectangle 345"/>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1533148" name="Group 346"/>
                <p:cNvGrpSpPr>
                  <a:grpSpLocks/>
                </p:cNvGrpSpPr>
                <p:nvPr/>
              </p:nvGrpSpPr>
              <p:grpSpPr bwMode="auto">
                <a:xfrm>
                  <a:off x="2298" y="1484"/>
                  <a:ext cx="285" cy="48"/>
                  <a:chOff x="2298" y="1484"/>
                  <a:chExt cx="285" cy="48"/>
                </a:xfrm>
              </p:grpSpPr>
              <p:grpSp>
                <p:nvGrpSpPr>
                  <p:cNvPr id="1533149" name="Group 347"/>
                  <p:cNvGrpSpPr>
                    <a:grpSpLocks/>
                  </p:cNvGrpSpPr>
                  <p:nvPr/>
                </p:nvGrpSpPr>
                <p:grpSpPr bwMode="auto">
                  <a:xfrm>
                    <a:off x="2298" y="1484"/>
                    <a:ext cx="51" cy="48"/>
                    <a:chOff x="2298" y="1484"/>
                    <a:chExt cx="51" cy="48"/>
                  </a:xfrm>
                </p:grpSpPr>
                <p:sp>
                  <p:nvSpPr>
                    <p:cNvPr id="118865" name="Oval 348"/>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66" name="Freeform 349"/>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50" name="Group 350"/>
                  <p:cNvGrpSpPr>
                    <a:grpSpLocks/>
                  </p:cNvGrpSpPr>
                  <p:nvPr/>
                </p:nvGrpSpPr>
                <p:grpSpPr bwMode="auto">
                  <a:xfrm>
                    <a:off x="2534" y="1484"/>
                    <a:ext cx="49" cy="48"/>
                    <a:chOff x="2534" y="1484"/>
                    <a:chExt cx="49" cy="48"/>
                  </a:xfrm>
                </p:grpSpPr>
                <p:sp>
                  <p:nvSpPr>
                    <p:cNvPr id="118863" name="Oval 351"/>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64" name="Freeform 352"/>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1533151" name="Group 353"/>
              <p:cNvGrpSpPr>
                <a:grpSpLocks/>
              </p:cNvGrpSpPr>
              <p:nvPr/>
            </p:nvGrpSpPr>
            <p:grpSpPr bwMode="auto">
              <a:xfrm>
                <a:off x="2274" y="1429"/>
                <a:ext cx="332" cy="38"/>
                <a:chOff x="2274" y="1429"/>
                <a:chExt cx="332" cy="38"/>
              </a:xfrm>
            </p:grpSpPr>
            <p:sp>
              <p:nvSpPr>
                <p:cNvPr id="118852" name="Rectangle 354"/>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312" name="Group 355"/>
                <p:cNvGrpSpPr>
                  <a:grpSpLocks/>
                </p:cNvGrpSpPr>
                <p:nvPr/>
              </p:nvGrpSpPr>
              <p:grpSpPr bwMode="auto">
                <a:xfrm>
                  <a:off x="2295" y="1432"/>
                  <a:ext cx="293" cy="23"/>
                  <a:chOff x="2295" y="1432"/>
                  <a:chExt cx="293" cy="23"/>
                </a:xfrm>
              </p:grpSpPr>
              <p:sp>
                <p:nvSpPr>
                  <p:cNvPr id="118854" name="Rectangle 356"/>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5" name="Rectangle 357"/>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6" name="Rectangle 358"/>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7" name="Rectangle 359"/>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8" name="Freeform 360"/>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1533313" name="Group 361"/>
              <p:cNvGrpSpPr>
                <a:grpSpLocks/>
              </p:cNvGrpSpPr>
              <p:nvPr/>
            </p:nvGrpSpPr>
            <p:grpSpPr bwMode="auto">
              <a:xfrm>
                <a:off x="2309" y="1177"/>
                <a:ext cx="268" cy="136"/>
                <a:chOff x="2309" y="1177"/>
                <a:chExt cx="268" cy="136"/>
              </a:xfrm>
            </p:grpSpPr>
            <p:sp>
              <p:nvSpPr>
                <p:cNvPr id="118829" name="Freeform 362"/>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30" name="Freeform 363"/>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1533314" name="Group 364"/>
                <p:cNvGrpSpPr>
                  <a:grpSpLocks/>
                </p:cNvGrpSpPr>
                <p:nvPr/>
              </p:nvGrpSpPr>
              <p:grpSpPr bwMode="auto">
                <a:xfrm>
                  <a:off x="2330" y="1211"/>
                  <a:ext cx="83" cy="102"/>
                  <a:chOff x="2330" y="1211"/>
                  <a:chExt cx="83" cy="102"/>
                </a:xfrm>
              </p:grpSpPr>
              <p:sp>
                <p:nvSpPr>
                  <p:cNvPr id="118850" name="Rectangle 365"/>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1" name="Freeform 366"/>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315" name="Group 367"/>
                <p:cNvGrpSpPr>
                  <a:grpSpLocks/>
                </p:cNvGrpSpPr>
                <p:nvPr/>
              </p:nvGrpSpPr>
              <p:grpSpPr bwMode="auto">
                <a:xfrm>
                  <a:off x="2509" y="1193"/>
                  <a:ext cx="43" cy="39"/>
                  <a:chOff x="2509" y="1193"/>
                  <a:chExt cx="43" cy="39"/>
                </a:xfrm>
              </p:grpSpPr>
              <p:grpSp>
                <p:nvGrpSpPr>
                  <p:cNvPr id="1533316" name="Group 368"/>
                  <p:cNvGrpSpPr>
                    <a:grpSpLocks/>
                  </p:cNvGrpSpPr>
                  <p:nvPr/>
                </p:nvGrpSpPr>
                <p:grpSpPr bwMode="auto">
                  <a:xfrm>
                    <a:off x="2509" y="1202"/>
                    <a:ext cx="36" cy="30"/>
                    <a:chOff x="2509" y="1202"/>
                    <a:chExt cx="36" cy="30"/>
                  </a:xfrm>
                </p:grpSpPr>
                <p:sp>
                  <p:nvSpPr>
                    <p:cNvPr id="118848" name="Line 369"/>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849" name="Line 370"/>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533317" name="Group 371"/>
                  <p:cNvGrpSpPr>
                    <a:grpSpLocks/>
                  </p:cNvGrpSpPr>
                  <p:nvPr/>
                </p:nvGrpSpPr>
                <p:grpSpPr bwMode="auto">
                  <a:xfrm>
                    <a:off x="2518" y="1193"/>
                    <a:ext cx="34" cy="29"/>
                    <a:chOff x="2518" y="1193"/>
                    <a:chExt cx="34" cy="29"/>
                  </a:xfrm>
                </p:grpSpPr>
                <p:sp>
                  <p:nvSpPr>
                    <p:cNvPr id="118846" name="Line 372"/>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847" name="Line 373"/>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118833" name="Rectangle 374"/>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318" name="Group 375"/>
                <p:cNvGrpSpPr>
                  <a:grpSpLocks/>
                </p:cNvGrpSpPr>
                <p:nvPr/>
              </p:nvGrpSpPr>
              <p:grpSpPr bwMode="auto">
                <a:xfrm>
                  <a:off x="2474" y="1211"/>
                  <a:ext cx="83" cy="101"/>
                  <a:chOff x="2474" y="1211"/>
                  <a:chExt cx="83" cy="101"/>
                </a:xfrm>
              </p:grpSpPr>
              <p:sp>
                <p:nvSpPr>
                  <p:cNvPr id="118842" name="Rectangle 376"/>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43" name="Freeform 377"/>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319" name="Group 378"/>
                <p:cNvGrpSpPr>
                  <a:grpSpLocks/>
                </p:cNvGrpSpPr>
                <p:nvPr/>
              </p:nvGrpSpPr>
              <p:grpSpPr bwMode="auto">
                <a:xfrm>
                  <a:off x="2367" y="1193"/>
                  <a:ext cx="41" cy="39"/>
                  <a:chOff x="2367" y="1193"/>
                  <a:chExt cx="41" cy="39"/>
                </a:xfrm>
              </p:grpSpPr>
              <p:grpSp>
                <p:nvGrpSpPr>
                  <p:cNvPr id="1533320" name="Group 379"/>
                  <p:cNvGrpSpPr>
                    <a:grpSpLocks/>
                  </p:cNvGrpSpPr>
                  <p:nvPr/>
                </p:nvGrpSpPr>
                <p:grpSpPr bwMode="auto">
                  <a:xfrm>
                    <a:off x="2367" y="1202"/>
                    <a:ext cx="34" cy="30"/>
                    <a:chOff x="2367" y="1202"/>
                    <a:chExt cx="34" cy="30"/>
                  </a:xfrm>
                </p:grpSpPr>
                <p:sp>
                  <p:nvSpPr>
                    <p:cNvPr id="118840" name="Line 380"/>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841" name="Line 381"/>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533321" name="Group 382"/>
                  <p:cNvGrpSpPr>
                    <a:grpSpLocks/>
                  </p:cNvGrpSpPr>
                  <p:nvPr/>
                </p:nvGrpSpPr>
                <p:grpSpPr bwMode="auto">
                  <a:xfrm>
                    <a:off x="2376" y="1193"/>
                    <a:ext cx="32" cy="29"/>
                    <a:chOff x="2376" y="1193"/>
                    <a:chExt cx="32" cy="29"/>
                  </a:xfrm>
                </p:grpSpPr>
                <p:sp>
                  <p:nvSpPr>
                    <p:cNvPr id="118838" name="Line 383"/>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839" name="Line 384"/>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118803" name="Rectangle 385"/>
            <p:cNvSpPr>
              <a:spLocks noChangeArrowheads="1"/>
            </p:cNvSpPr>
            <p:nvPr/>
          </p:nvSpPr>
          <p:spPr bwMode="auto">
            <a:xfrm>
              <a:off x="1040" y="1104"/>
              <a:ext cx="1312" cy="816"/>
            </a:xfrm>
            <a:prstGeom prst="rect">
              <a:avLst/>
            </a:prstGeom>
            <a:noFill/>
            <a:ln w="9525">
              <a:solidFill>
                <a:schemeClr val="tx1"/>
              </a:solidFill>
              <a:miter lim="800000"/>
              <a:headEnd/>
              <a:tailEnd/>
            </a:ln>
          </p:spPr>
          <p:txBody>
            <a:bodyPr wrap="none" anchor="ctr"/>
            <a:lstStyle/>
            <a:p>
              <a:endParaRPr lang="zh-TW" altLang="en-US"/>
            </a:p>
          </p:txBody>
        </p:sp>
        <p:sp>
          <p:nvSpPr>
            <p:cNvPr id="118804" name="Oval 386"/>
            <p:cNvSpPr>
              <a:spLocks noChangeArrowheads="1"/>
            </p:cNvSpPr>
            <p:nvPr/>
          </p:nvSpPr>
          <p:spPr bwMode="auto">
            <a:xfrm>
              <a:off x="2304" y="2112"/>
              <a:ext cx="1296" cy="192"/>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台灣</a:t>
              </a:r>
            </a:p>
          </p:txBody>
        </p:sp>
        <p:sp>
          <p:nvSpPr>
            <p:cNvPr id="118805" name="AutoShape 387"/>
            <p:cNvSpPr>
              <a:spLocks noChangeArrowheads="1"/>
            </p:cNvSpPr>
            <p:nvPr/>
          </p:nvSpPr>
          <p:spPr bwMode="auto">
            <a:xfrm>
              <a:off x="1616" y="1392"/>
              <a:ext cx="132" cy="130"/>
            </a:xfrm>
            <a:prstGeom prst="rightArrow">
              <a:avLst>
                <a:gd name="adj1" fmla="val 50000"/>
                <a:gd name="adj2" fmla="val 25385"/>
              </a:avLst>
            </a:prstGeom>
            <a:solidFill>
              <a:schemeClr val="accent2"/>
            </a:solidFill>
            <a:ln w="9525">
              <a:noFill/>
              <a:miter lim="800000"/>
              <a:headEnd/>
              <a:tailEnd/>
            </a:ln>
          </p:spPr>
          <p:txBody>
            <a:bodyPr wrap="none" anchor="ctr"/>
            <a:lstStyle/>
            <a:p>
              <a:endParaRPr lang="zh-TW" altLang="en-US"/>
            </a:p>
          </p:txBody>
        </p:sp>
        <p:sp>
          <p:nvSpPr>
            <p:cNvPr id="118806" name="AutoShape 388"/>
            <p:cNvSpPr>
              <a:spLocks noChangeArrowheads="1"/>
            </p:cNvSpPr>
            <p:nvPr/>
          </p:nvSpPr>
          <p:spPr bwMode="auto">
            <a:xfrm>
              <a:off x="2432" y="1248"/>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118807" name="AutoShape 389"/>
            <p:cNvSpPr>
              <a:spLocks noChangeArrowheads="1"/>
            </p:cNvSpPr>
            <p:nvPr/>
          </p:nvSpPr>
          <p:spPr bwMode="auto">
            <a:xfrm>
              <a:off x="3168" y="144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118808" name="AutoShape 390"/>
            <p:cNvSpPr>
              <a:spLocks noChangeArrowheads="1"/>
            </p:cNvSpPr>
            <p:nvPr/>
          </p:nvSpPr>
          <p:spPr bwMode="auto">
            <a:xfrm>
              <a:off x="4032" y="1200"/>
              <a:ext cx="125" cy="13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zh-TW" altLang="en-US"/>
            </a:p>
          </p:txBody>
        </p:sp>
        <p:sp>
          <p:nvSpPr>
            <p:cNvPr id="118809" name="AutoShape 391"/>
            <p:cNvSpPr>
              <a:spLocks noChangeArrowheads="1"/>
            </p:cNvSpPr>
            <p:nvPr/>
          </p:nvSpPr>
          <p:spPr bwMode="auto">
            <a:xfrm>
              <a:off x="4800" y="1440"/>
              <a:ext cx="138" cy="130"/>
            </a:xfrm>
            <a:prstGeom prst="rightArrow">
              <a:avLst>
                <a:gd name="adj1" fmla="val 50000"/>
                <a:gd name="adj2" fmla="val 26538"/>
              </a:avLst>
            </a:prstGeom>
            <a:solidFill>
              <a:schemeClr val="accent2"/>
            </a:solidFill>
            <a:ln w="9525">
              <a:noFill/>
              <a:miter lim="800000"/>
              <a:headEnd/>
              <a:tailEnd/>
            </a:ln>
          </p:spPr>
          <p:txBody>
            <a:bodyPr wrap="none" anchor="ctr"/>
            <a:lstStyle/>
            <a:p>
              <a:endParaRPr lang="zh-TW" altLang="en-US"/>
            </a:p>
          </p:txBody>
        </p:sp>
        <p:sp>
          <p:nvSpPr>
            <p:cNvPr id="118810" name="Rectangle 392"/>
            <p:cNvSpPr>
              <a:spLocks noChangeArrowheads="1"/>
            </p:cNvSpPr>
            <p:nvPr/>
          </p:nvSpPr>
          <p:spPr bwMode="auto">
            <a:xfrm>
              <a:off x="2592" y="768"/>
              <a:ext cx="528" cy="768"/>
            </a:xfrm>
            <a:prstGeom prst="rect">
              <a:avLst/>
            </a:prstGeom>
            <a:noFill/>
            <a:ln w="9525">
              <a:solidFill>
                <a:schemeClr val="tx1"/>
              </a:solidFill>
              <a:miter lim="800000"/>
              <a:headEnd/>
              <a:tailEnd/>
            </a:ln>
          </p:spPr>
          <p:txBody>
            <a:bodyPr wrap="none" anchor="ctr"/>
            <a:lstStyle/>
            <a:p>
              <a:endParaRPr lang="zh-TW" altLang="en-US"/>
            </a:p>
          </p:txBody>
        </p:sp>
        <p:sp>
          <p:nvSpPr>
            <p:cNvPr id="118811" name="Rectangle 393"/>
            <p:cNvSpPr>
              <a:spLocks noChangeArrowheads="1"/>
            </p:cNvSpPr>
            <p:nvPr/>
          </p:nvSpPr>
          <p:spPr bwMode="auto">
            <a:xfrm>
              <a:off x="3360" y="1104"/>
              <a:ext cx="624" cy="816"/>
            </a:xfrm>
            <a:prstGeom prst="rect">
              <a:avLst/>
            </a:prstGeom>
            <a:noFill/>
            <a:ln w="9525">
              <a:solidFill>
                <a:schemeClr val="tx1"/>
              </a:solidFill>
              <a:miter lim="800000"/>
              <a:headEnd/>
              <a:tailEnd/>
            </a:ln>
          </p:spPr>
          <p:txBody>
            <a:bodyPr wrap="none" anchor="ctr"/>
            <a:lstStyle/>
            <a:p>
              <a:endParaRPr lang="zh-TW" altLang="en-US"/>
            </a:p>
          </p:txBody>
        </p:sp>
        <p:sp>
          <p:nvSpPr>
            <p:cNvPr id="118812" name="Rectangle 394"/>
            <p:cNvSpPr>
              <a:spLocks noChangeArrowheads="1"/>
            </p:cNvSpPr>
            <p:nvPr/>
          </p:nvSpPr>
          <p:spPr bwMode="auto">
            <a:xfrm>
              <a:off x="4176" y="672"/>
              <a:ext cx="576" cy="864"/>
            </a:xfrm>
            <a:prstGeom prst="rect">
              <a:avLst/>
            </a:prstGeom>
            <a:noFill/>
            <a:ln w="9525">
              <a:solidFill>
                <a:schemeClr val="tx1"/>
              </a:solidFill>
              <a:miter lim="800000"/>
              <a:headEnd/>
              <a:tailEnd/>
            </a:ln>
          </p:spPr>
          <p:txBody>
            <a:bodyPr wrap="none" anchor="ctr"/>
            <a:lstStyle/>
            <a:p>
              <a:endParaRPr lang="zh-TW" altLang="en-US"/>
            </a:p>
          </p:txBody>
        </p:sp>
        <p:sp>
          <p:nvSpPr>
            <p:cNvPr id="118813" name="Rectangle 395"/>
            <p:cNvSpPr>
              <a:spLocks noChangeArrowheads="1"/>
            </p:cNvSpPr>
            <p:nvPr/>
          </p:nvSpPr>
          <p:spPr bwMode="auto">
            <a:xfrm>
              <a:off x="4944" y="1056"/>
              <a:ext cx="599" cy="864"/>
            </a:xfrm>
            <a:prstGeom prst="rect">
              <a:avLst/>
            </a:prstGeom>
            <a:noFill/>
            <a:ln w="9525">
              <a:solidFill>
                <a:schemeClr val="tx1"/>
              </a:solidFill>
              <a:miter lim="800000"/>
              <a:headEnd/>
              <a:tailEnd/>
            </a:ln>
          </p:spPr>
          <p:txBody>
            <a:bodyPr wrap="none" anchor="ctr"/>
            <a:lstStyle/>
            <a:p>
              <a:endParaRPr lang="zh-TW" altLang="en-US"/>
            </a:p>
          </p:txBody>
        </p:sp>
        <p:sp>
          <p:nvSpPr>
            <p:cNvPr id="118814" name="Oval 396"/>
            <p:cNvSpPr>
              <a:spLocks noChangeArrowheads="1"/>
            </p:cNvSpPr>
            <p:nvPr/>
          </p:nvSpPr>
          <p:spPr bwMode="auto">
            <a:xfrm>
              <a:off x="2832" y="384"/>
              <a:ext cx="1008" cy="240"/>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大陸</a:t>
              </a:r>
            </a:p>
          </p:txBody>
        </p:sp>
        <p:sp>
          <p:nvSpPr>
            <p:cNvPr id="118815" name="Line 397"/>
            <p:cNvSpPr>
              <a:spLocks noChangeShapeType="1"/>
            </p:cNvSpPr>
            <p:nvPr/>
          </p:nvSpPr>
          <p:spPr bwMode="auto">
            <a:xfrm flipV="1">
              <a:off x="2588" y="528"/>
              <a:ext cx="292" cy="222"/>
            </a:xfrm>
            <a:prstGeom prst="line">
              <a:avLst/>
            </a:prstGeom>
            <a:noFill/>
            <a:ln w="9525">
              <a:solidFill>
                <a:schemeClr val="tx1"/>
              </a:solidFill>
              <a:round/>
              <a:headEnd/>
              <a:tailEnd type="triangle" w="med" len="med"/>
            </a:ln>
          </p:spPr>
          <p:txBody>
            <a:bodyPr/>
            <a:lstStyle/>
            <a:p>
              <a:endParaRPr lang="zh-TW" altLang="en-US"/>
            </a:p>
          </p:txBody>
        </p:sp>
        <p:sp>
          <p:nvSpPr>
            <p:cNvPr id="118816" name="Line 398"/>
            <p:cNvSpPr>
              <a:spLocks noChangeShapeType="1"/>
            </p:cNvSpPr>
            <p:nvPr/>
          </p:nvSpPr>
          <p:spPr bwMode="auto">
            <a:xfrm flipH="1" flipV="1">
              <a:off x="3840" y="528"/>
              <a:ext cx="528" cy="130"/>
            </a:xfrm>
            <a:prstGeom prst="line">
              <a:avLst/>
            </a:prstGeom>
            <a:noFill/>
            <a:ln w="9525">
              <a:solidFill>
                <a:schemeClr val="tx1"/>
              </a:solidFill>
              <a:round/>
              <a:headEnd/>
              <a:tailEnd type="triangle" w="med" len="med"/>
            </a:ln>
          </p:spPr>
          <p:txBody>
            <a:bodyPr/>
            <a:lstStyle/>
            <a:p>
              <a:endParaRPr lang="zh-TW" altLang="en-US"/>
            </a:p>
          </p:txBody>
        </p:sp>
        <p:sp>
          <p:nvSpPr>
            <p:cNvPr id="118817" name="Line 399"/>
            <p:cNvSpPr>
              <a:spLocks noChangeShapeType="1"/>
            </p:cNvSpPr>
            <p:nvPr/>
          </p:nvSpPr>
          <p:spPr bwMode="auto">
            <a:xfrm>
              <a:off x="1632" y="1920"/>
              <a:ext cx="720" cy="240"/>
            </a:xfrm>
            <a:prstGeom prst="line">
              <a:avLst/>
            </a:prstGeom>
            <a:noFill/>
            <a:ln w="9525">
              <a:solidFill>
                <a:schemeClr val="tx1"/>
              </a:solidFill>
              <a:round/>
              <a:headEnd/>
              <a:tailEnd type="triangle" w="med" len="med"/>
            </a:ln>
          </p:spPr>
          <p:txBody>
            <a:bodyPr/>
            <a:lstStyle/>
            <a:p>
              <a:endParaRPr lang="zh-TW" altLang="en-US"/>
            </a:p>
          </p:txBody>
        </p:sp>
        <p:sp>
          <p:nvSpPr>
            <p:cNvPr id="118818" name="Line 400"/>
            <p:cNvSpPr>
              <a:spLocks noChangeShapeType="1"/>
            </p:cNvSpPr>
            <p:nvPr/>
          </p:nvSpPr>
          <p:spPr bwMode="auto">
            <a:xfrm flipH="1">
              <a:off x="3456" y="1968"/>
              <a:ext cx="96" cy="144"/>
            </a:xfrm>
            <a:prstGeom prst="line">
              <a:avLst/>
            </a:prstGeom>
            <a:noFill/>
            <a:ln w="9525">
              <a:solidFill>
                <a:schemeClr val="tx1"/>
              </a:solidFill>
              <a:round/>
              <a:headEnd/>
              <a:tailEnd type="triangle" w="med" len="med"/>
            </a:ln>
          </p:spPr>
          <p:txBody>
            <a:bodyPr/>
            <a:lstStyle/>
            <a:p>
              <a:endParaRPr lang="zh-TW" altLang="en-US"/>
            </a:p>
          </p:txBody>
        </p:sp>
        <p:sp>
          <p:nvSpPr>
            <p:cNvPr id="118819" name="Line 401"/>
            <p:cNvSpPr>
              <a:spLocks noChangeShapeType="1"/>
            </p:cNvSpPr>
            <p:nvPr/>
          </p:nvSpPr>
          <p:spPr bwMode="auto">
            <a:xfrm flipH="1">
              <a:off x="3552" y="1920"/>
              <a:ext cx="1344" cy="240"/>
            </a:xfrm>
            <a:prstGeom prst="line">
              <a:avLst/>
            </a:prstGeom>
            <a:noFill/>
            <a:ln w="9525">
              <a:solidFill>
                <a:schemeClr val="tx1"/>
              </a:solidFill>
              <a:round/>
              <a:headEnd/>
              <a:tailEnd type="triangle" w="med" len="med"/>
            </a:ln>
          </p:spPr>
          <p:txBody>
            <a:bodyPr/>
            <a:lstStyle/>
            <a:p>
              <a:endParaRPr lang="zh-TW" altLang="en-US"/>
            </a:p>
          </p:txBody>
        </p:sp>
        <p:sp>
          <p:nvSpPr>
            <p:cNvPr id="1533330" name="Rectangle 402"/>
            <p:cNvSpPr>
              <a:spLocks noChangeArrowheads="1"/>
            </p:cNvSpPr>
            <p:nvPr/>
          </p:nvSpPr>
          <p:spPr bwMode="auto">
            <a:xfrm>
              <a:off x="432" y="768"/>
              <a:ext cx="585" cy="288"/>
            </a:xfrm>
            <a:prstGeom prst="rect">
              <a:avLst/>
            </a:prstGeom>
            <a:solidFill>
              <a:srgbClr val="FFCC66"/>
            </a:solidFill>
            <a:ln w="9525">
              <a:noFill/>
              <a:miter lim="800000"/>
              <a:headEnd/>
              <a:tailEnd/>
            </a:ln>
            <a:effectLst>
              <a:outerShdw dist="107763" dir="18900000" algn="ctr" rotWithShape="0">
                <a:schemeClr val="bg2"/>
              </a:outerShdw>
            </a:effectLst>
          </p:spPr>
          <p:txBody>
            <a:bodyPr wrap="none">
              <a:spAutoFit/>
            </a:bodyPr>
            <a:lstStyle/>
            <a:p>
              <a:pPr>
                <a:defRPr/>
              </a:pPr>
              <a:r>
                <a:rPr lang="en-US" altLang="zh-TW" sz="2400" b="1">
                  <a:solidFill>
                    <a:srgbClr val="FF0000"/>
                  </a:solidFill>
                  <a:latin typeface="Times New Roman" pitchFamily="18" charset="0"/>
                  <a:ea typeface="標楷體" pitchFamily="65" charset="-120"/>
                </a:rPr>
                <a:t>e</a:t>
              </a:r>
              <a:r>
                <a:rPr lang="zh-TW" altLang="en-US" sz="2400" b="1">
                  <a:solidFill>
                    <a:srgbClr val="FF0000"/>
                  </a:solidFill>
                  <a:latin typeface="Times New Roman" pitchFamily="18" charset="0"/>
                  <a:ea typeface="標楷體" pitchFamily="65" charset="-120"/>
                </a:rPr>
                <a:t>化前</a:t>
              </a:r>
            </a:p>
          </p:txBody>
        </p:sp>
        <p:sp>
          <p:nvSpPr>
            <p:cNvPr id="118821" name="Line 403"/>
            <p:cNvSpPr>
              <a:spLocks noChangeShapeType="1"/>
            </p:cNvSpPr>
            <p:nvPr/>
          </p:nvSpPr>
          <p:spPr bwMode="auto">
            <a:xfrm>
              <a:off x="3216" y="720"/>
              <a:ext cx="0" cy="1392"/>
            </a:xfrm>
            <a:prstGeom prst="line">
              <a:avLst/>
            </a:prstGeom>
            <a:noFill/>
            <a:ln w="38100">
              <a:solidFill>
                <a:schemeClr val="tx1"/>
              </a:solidFill>
              <a:prstDash val="sysDot"/>
              <a:round/>
              <a:headEnd/>
              <a:tailEnd type="triangle" w="med" len="med"/>
            </a:ln>
          </p:spPr>
          <p:txBody>
            <a:bodyPr wrap="none"/>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533127"/>
                                        </p:tgtEl>
                                        <p:attrNameLst>
                                          <p:attrName>style.visibility</p:attrName>
                                        </p:attrNameLst>
                                      </p:cBhvr>
                                      <p:to>
                                        <p:strVal val="visible"/>
                                      </p:to>
                                    </p:set>
                                    <p:animEffect transition="in" filter="slide(fromTop)">
                                      <p:cBhvr>
                                        <p:cTn id="7" dur="3000"/>
                                        <p:tgtEl>
                                          <p:spTgt spid="15331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Top)">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 name="投影片編號版面配置區 4"/>
          <p:cNvSpPr>
            <a:spLocks noGrp="1"/>
          </p:cNvSpPr>
          <p:nvPr>
            <p:ph type="sldNum" sz="quarter" idx="12"/>
          </p:nvPr>
        </p:nvSpPr>
        <p:spPr/>
        <p:txBody>
          <a:bodyPr/>
          <a:lstStyle/>
          <a:p>
            <a:pPr>
              <a:defRPr/>
            </a:pPr>
            <a:fld id="{EF3E23C2-1097-43E5-A1AF-C6C99954679C}" type="slidenum">
              <a:rPr lang="en-US" altLang="zh-TW"/>
              <a:pPr>
                <a:defRPr/>
              </a:pPr>
              <a:t>12</a:t>
            </a:fld>
            <a:endParaRPr lang="en-US" altLang="zh-TW"/>
          </a:p>
        </p:txBody>
      </p:sp>
      <p:sp>
        <p:nvSpPr>
          <p:cNvPr id="119811" name="Rectangle 21"/>
          <p:cNvSpPr>
            <a:spLocks noChangeArrowheads="1"/>
          </p:cNvSpPr>
          <p:nvPr/>
        </p:nvSpPr>
        <p:spPr bwMode="auto">
          <a:xfrm>
            <a:off x="746125" y="1358900"/>
            <a:ext cx="7516813" cy="4184650"/>
          </a:xfrm>
          <a:prstGeom prst="rect">
            <a:avLst/>
          </a:prstGeom>
          <a:solidFill>
            <a:schemeClr val="bg2"/>
          </a:solidFill>
          <a:ln w="9525">
            <a:solidFill>
              <a:schemeClr val="tx1"/>
            </a:solidFill>
            <a:miter lim="800000"/>
            <a:headEnd/>
            <a:tailEnd/>
          </a:ln>
        </p:spPr>
        <p:txBody>
          <a:bodyPr wrap="none" anchor="ctr"/>
          <a:lstStyle/>
          <a:p>
            <a:endParaRPr lang="zh-TW" altLang="en-US"/>
          </a:p>
        </p:txBody>
      </p:sp>
      <p:sp>
        <p:nvSpPr>
          <p:cNvPr id="1888258" name="Rectangle 2"/>
          <p:cNvSpPr>
            <a:spLocks noGrp="1" noChangeArrowheads="1"/>
          </p:cNvSpPr>
          <p:nvPr>
            <p:ph type="title"/>
          </p:nvPr>
        </p:nvSpPr>
        <p:spPr>
          <a:xfrm>
            <a:off x="528638" y="117475"/>
            <a:ext cx="7583487" cy="981075"/>
          </a:xfrm>
        </p:spPr>
        <p:txBody>
          <a:bodyPr/>
          <a:lstStyle/>
          <a:p>
            <a:pPr eaLnBrk="1" hangingPunct="1">
              <a:defRPr/>
            </a:pPr>
            <a:r>
              <a:rPr lang="zh-TW" altLang="en-US" smtClean="0">
                <a:latin typeface="標楷體" pitchFamily="65" charset="-120"/>
              </a:rPr>
              <a:t>速度革命</a:t>
            </a:r>
          </a:p>
        </p:txBody>
      </p:sp>
      <p:grpSp>
        <p:nvGrpSpPr>
          <p:cNvPr id="2" name="Group 3"/>
          <p:cNvGrpSpPr>
            <a:grpSpLocks/>
          </p:cNvGrpSpPr>
          <p:nvPr/>
        </p:nvGrpSpPr>
        <p:grpSpPr bwMode="auto">
          <a:xfrm>
            <a:off x="1447800" y="2590800"/>
            <a:ext cx="6324600" cy="2133600"/>
            <a:chOff x="912" y="1632"/>
            <a:chExt cx="3984" cy="1344"/>
          </a:xfrm>
        </p:grpSpPr>
        <p:sp>
          <p:nvSpPr>
            <p:cNvPr id="119825" name="Text Box 4"/>
            <p:cNvSpPr txBox="1">
              <a:spLocks noChangeArrowheads="1"/>
            </p:cNvSpPr>
            <p:nvPr/>
          </p:nvSpPr>
          <p:spPr bwMode="auto">
            <a:xfrm>
              <a:off x="912" y="1632"/>
              <a:ext cx="3984" cy="1344"/>
            </a:xfrm>
            <a:prstGeom prst="rect">
              <a:avLst/>
            </a:prstGeom>
            <a:noFill/>
            <a:ln w="12700" cap="sq">
              <a:noFill/>
              <a:miter lim="800000"/>
              <a:headEnd/>
              <a:tailEnd/>
            </a:ln>
          </p:spPr>
          <p:txBody>
            <a:bodyPr vert="eaVert"/>
            <a:lstStyle/>
            <a:p>
              <a:pPr eaLnBrk="0" hangingPunct="0">
                <a:lnSpc>
                  <a:spcPct val="150000"/>
                </a:lnSpc>
              </a:pPr>
              <a:r>
                <a:rPr lang="zh-TW" altLang="en-US" sz="2400">
                  <a:latin typeface="標楷體" pitchFamily="65" charset="-120"/>
                  <a:ea typeface="標楷體" pitchFamily="65" charset="-120"/>
                </a:rPr>
                <a:t>資料數位傳輸</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影像載波</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聲音載波</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文字載波</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文字印刷</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面對面交談</a:t>
              </a:r>
            </a:p>
          </p:txBody>
        </p:sp>
        <p:sp>
          <p:nvSpPr>
            <p:cNvPr id="119826" name="AutoShape 5"/>
            <p:cNvSpPr>
              <a:spLocks noChangeArrowheads="1"/>
            </p:cNvSpPr>
            <p:nvPr/>
          </p:nvSpPr>
          <p:spPr bwMode="auto">
            <a:xfrm>
              <a:off x="1344"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7" name="AutoShape 6"/>
            <p:cNvSpPr>
              <a:spLocks noChangeArrowheads="1"/>
            </p:cNvSpPr>
            <p:nvPr/>
          </p:nvSpPr>
          <p:spPr bwMode="auto">
            <a:xfrm>
              <a:off x="2064"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8" name="AutoShape 7"/>
            <p:cNvSpPr>
              <a:spLocks noChangeArrowheads="1"/>
            </p:cNvSpPr>
            <p:nvPr/>
          </p:nvSpPr>
          <p:spPr bwMode="auto">
            <a:xfrm>
              <a:off x="4128"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9" name="AutoShape 8"/>
            <p:cNvSpPr>
              <a:spLocks noChangeArrowheads="1"/>
            </p:cNvSpPr>
            <p:nvPr/>
          </p:nvSpPr>
          <p:spPr bwMode="auto">
            <a:xfrm>
              <a:off x="3456"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30" name="AutoShape 9"/>
            <p:cNvSpPr>
              <a:spLocks noChangeArrowheads="1"/>
            </p:cNvSpPr>
            <p:nvPr/>
          </p:nvSpPr>
          <p:spPr bwMode="auto">
            <a:xfrm>
              <a:off x="2736"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grpSp>
      <p:grpSp>
        <p:nvGrpSpPr>
          <p:cNvPr id="3" name="Group 10"/>
          <p:cNvGrpSpPr>
            <a:grpSpLocks/>
          </p:cNvGrpSpPr>
          <p:nvPr/>
        </p:nvGrpSpPr>
        <p:grpSpPr bwMode="auto">
          <a:xfrm>
            <a:off x="914400" y="1600200"/>
            <a:ext cx="7620000" cy="457200"/>
            <a:chOff x="576" y="1008"/>
            <a:chExt cx="4800" cy="288"/>
          </a:xfrm>
        </p:grpSpPr>
        <p:sp>
          <p:nvSpPr>
            <p:cNvPr id="119820" name="AutoShape 11"/>
            <p:cNvSpPr>
              <a:spLocks noChangeArrowheads="1"/>
            </p:cNvSpPr>
            <p:nvPr/>
          </p:nvSpPr>
          <p:spPr bwMode="auto">
            <a:xfrm>
              <a:off x="1152" y="10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1" name="AutoShape 12"/>
            <p:cNvSpPr>
              <a:spLocks noChangeArrowheads="1"/>
            </p:cNvSpPr>
            <p:nvPr/>
          </p:nvSpPr>
          <p:spPr bwMode="auto">
            <a:xfrm>
              <a:off x="2304" y="10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2" name="AutoShape 13"/>
            <p:cNvSpPr>
              <a:spLocks noChangeArrowheads="1"/>
            </p:cNvSpPr>
            <p:nvPr/>
          </p:nvSpPr>
          <p:spPr bwMode="auto">
            <a:xfrm>
              <a:off x="3312" y="10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3" name="AutoShape 14"/>
            <p:cNvSpPr>
              <a:spLocks noChangeArrowheads="1"/>
            </p:cNvSpPr>
            <p:nvPr/>
          </p:nvSpPr>
          <p:spPr bwMode="auto">
            <a:xfrm>
              <a:off x="4272" y="10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4" name="Rectangle 15"/>
            <p:cNvSpPr>
              <a:spLocks noChangeArrowheads="1"/>
            </p:cNvSpPr>
            <p:nvPr/>
          </p:nvSpPr>
          <p:spPr bwMode="auto">
            <a:xfrm>
              <a:off x="576" y="1008"/>
              <a:ext cx="4800" cy="288"/>
            </a:xfrm>
            <a:prstGeom prst="rect">
              <a:avLst/>
            </a:prstGeom>
            <a:noFill/>
            <a:ln w="9525">
              <a:noFill/>
              <a:miter lim="800000"/>
              <a:headEnd/>
              <a:tailEnd/>
            </a:ln>
          </p:spPr>
          <p:txBody>
            <a:bodyPr>
              <a:spAutoFit/>
            </a:bodyPr>
            <a:lstStyle/>
            <a:p>
              <a:r>
                <a:rPr lang="zh-TW" altLang="en-US" sz="2400" b="1">
                  <a:latin typeface="標楷體" pitchFamily="65" charset="-120"/>
                  <a:ea typeface="標楷體" pitchFamily="65" charset="-120"/>
                </a:rPr>
                <a:t>人力      手推車      馬車      汽車      飛機</a:t>
              </a:r>
            </a:p>
          </p:txBody>
        </p:sp>
      </p:grpSp>
      <p:grpSp>
        <p:nvGrpSpPr>
          <p:cNvPr id="4" name="Group 16"/>
          <p:cNvGrpSpPr>
            <a:grpSpLocks/>
          </p:cNvGrpSpPr>
          <p:nvPr/>
        </p:nvGrpSpPr>
        <p:grpSpPr bwMode="auto">
          <a:xfrm>
            <a:off x="1371600" y="4876800"/>
            <a:ext cx="7239000" cy="457200"/>
            <a:chOff x="864" y="3072"/>
            <a:chExt cx="4560" cy="288"/>
          </a:xfrm>
        </p:grpSpPr>
        <p:sp>
          <p:nvSpPr>
            <p:cNvPr id="119816" name="AutoShape 17"/>
            <p:cNvSpPr>
              <a:spLocks noChangeArrowheads="1"/>
            </p:cNvSpPr>
            <p:nvPr/>
          </p:nvSpPr>
          <p:spPr bwMode="auto">
            <a:xfrm>
              <a:off x="1419" y="3144"/>
              <a:ext cx="379"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17" name="AutoShape 18"/>
            <p:cNvSpPr>
              <a:spLocks noChangeArrowheads="1"/>
            </p:cNvSpPr>
            <p:nvPr/>
          </p:nvSpPr>
          <p:spPr bwMode="auto">
            <a:xfrm>
              <a:off x="3936" y="3144"/>
              <a:ext cx="379"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18" name="AutoShape 19"/>
            <p:cNvSpPr>
              <a:spLocks noChangeArrowheads="1"/>
            </p:cNvSpPr>
            <p:nvPr/>
          </p:nvSpPr>
          <p:spPr bwMode="auto">
            <a:xfrm>
              <a:off x="2544" y="3144"/>
              <a:ext cx="379"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19" name="Rectangle 20"/>
            <p:cNvSpPr>
              <a:spLocks noChangeArrowheads="1"/>
            </p:cNvSpPr>
            <p:nvPr/>
          </p:nvSpPr>
          <p:spPr bwMode="auto">
            <a:xfrm>
              <a:off x="864" y="3072"/>
              <a:ext cx="4560" cy="288"/>
            </a:xfrm>
            <a:prstGeom prst="rect">
              <a:avLst/>
            </a:prstGeom>
            <a:noFill/>
            <a:ln w="9525">
              <a:noFill/>
              <a:miter lim="800000"/>
              <a:headEnd/>
              <a:tailEnd/>
            </a:ln>
          </p:spPr>
          <p:txBody>
            <a:bodyPr>
              <a:spAutoFit/>
            </a:bodyPr>
            <a:lstStyle/>
            <a:p>
              <a:r>
                <a:rPr lang="zh-TW" altLang="en-US" sz="2400" b="1">
                  <a:latin typeface="標楷體" pitchFamily="65" charset="-120"/>
                  <a:ea typeface="標楷體" pitchFamily="65" charset="-120"/>
                </a:rPr>
                <a:t>速度       流量        交易量        </a:t>
              </a:r>
              <a:r>
                <a:rPr lang="zh-TW" altLang="en-US" sz="2400" b="1">
                  <a:solidFill>
                    <a:srgbClr val="FF0000"/>
                  </a:solidFill>
                  <a:latin typeface="標楷體" pitchFamily="65" charset="-120"/>
                  <a:ea typeface="標楷體" pitchFamily="65" charset="-120"/>
                </a:rPr>
                <a:t>關係</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4"/>
          <p:cNvSpPr>
            <a:spLocks noGrp="1"/>
          </p:cNvSpPr>
          <p:nvPr>
            <p:ph type="sldNum" sz="quarter" idx="12"/>
          </p:nvPr>
        </p:nvSpPr>
        <p:spPr/>
        <p:txBody>
          <a:bodyPr/>
          <a:lstStyle/>
          <a:p>
            <a:pPr>
              <a:defRPr/>
            </a:pPr>
            <a:fld id="{F8B2BFB1-3CD9-431F-BEB5-5AAE2DF299C9}" type="slidenum">
              <a:rPr lang="en-US" altLang="zh-TW"/>
              <a:pPr>
                <a:defRPr/>
              </a:pPr>
              <a:t>13</a:t>
            </a:fld>
            <a:endParaRPr lang="en-US" altLang="zh-TW"/>
          </a:p>
        </p:txBody>
      </p:sp>
      <p:pic>
        <p:nvPicPr>
          <p:cNvPr id="120835" name="Picture 2" descr="tmx3"/>
          <p:cNvPicPr>
            <a:picLocks noChangeAspect="1" noChangeArrowheads="1"/>
          </p:cNvPicPr>
          <p:nvPr/>
        </p:nvPicPr>
        <p:blipFill>
          <a:blip r:embed="rId3" cstate="print"/>
          <a:srcRect/>
          <a:stretch>
            <a:fillRect/>
          </a:stretch>
        </p:blipFill>
        <p:spPr bwMode="auto">
          <a:xfrm>
            <a:off x="6149975" y="511175"/>
            <a:ext cx="2327275" cy="2370138"/>
          </a:xfrm>
          <a:prstGeom prst="rect">
            <a:avLst/>
          </a:prstGeom>
          <a:noFill/>
          <a:ln w="9525">
            <a:noFill/>
            <a:miter lim="800000"/>
            <a:headEnd/>
            <a:tailEnd/>
          </a:ln>
        </p:spPr>
      </p:pic>
      <p:sp>
        <p:nvSpPr>
          <p:cNvPr id="1890307" name="Rectangle 3"/>
          <p:cNvSpPr>
            <a:spLocks noGrp="1" noChangeArrowheads="1"/>
          </p:cNvSpPr>
          <p:nvPr>
            <p:ph type="title"/>
          </p:nvPr>
        </p:nvSpPr>
        <p:spPr>
          <a:xfrm>
            <a:off x="1019175" y="0"/>
            <a:ext cx="5791200" cy="688975"/>
          </a:xfrm>
        </p:spPr>
        <p:txBody>
          <a:bodyPr/>
          <a:lstStyle/>
          <a:p>
            <a:pPr defTabSz="1016000" eaLnBrk="1" hangingPunct="1">
              <a:defRPr/>
            </a:pPr>
            <a:r>
              <a:rPr lang="en-US" altLang="zh-TW" smtClean="0"/>
              <a:t>A Natural Evolution</a:t>
            </a:r>
          </a:p>
        </p:txBody>
      </p:sp>
      <p:sp>
        <p:nvSpPr>
          <p:cNvPr id="1890308" name="Text Box 4"/>
          <p:cNvSpPr txBox="1">
            <a:spLocks noChangeArrowheads="1"/>
          </p:cNvSpPr>
          <p:nvPr/>
        </p:nvSpPr>
        <p:spPr bwMode="auto">
          <a:xfrm>
            <a:off x="3095625" y="4976813"/>
            <a:ext cx="1658938" cy="762000"/>
          </a:xfrm>
          <a:prstGeom prst="rect">
            <a:avLst/>
          </a:prstGeom>
          <a:noFill/>
          <a:ln w="9525">
            <a:noFill/>
            <a:miter lim="800000"/>
            <a:headEnd/>
            <a:tailEnd/>
          </a:ln>
          <a:effectLst/>
        </p:spPr>
        <p:txBody>
          <a:bodyPr wrap="none" lIns="92075" tIns="46038" rIns="92075" bIns="46038">
            <a:spAutoFit/>
          </a:bodyPr>
          <a:lstStyle/>
          <a:p>
            <a:pPr>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Supply Chain</a:t>
            </a:r>
          </a:p>
          <a:p>
            <a:pPr>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Optimization</a:t>
            </a:r>
          </a:p>
        </p:txBody>
      </p:sp>
      <p:pic>
        <p:nvPicPr>
          <p:cNvPr id="120838" name="Picture 5" descr="function2"/>
          <p:cNvPicPr>
            <a:picLocks noChangeAspect="1" noChangeArrowheads="1"/>
          </p:cNvPicPr>
          <p:nvPr/>
        </p:nvPicPr>
        <p:blipFill>
          <a:blip r:embed="rId4" cstate="print"/>
          <a:srcRect/>
          <a:stretch>
            <a:fillRect/>
          </a:stretch>
        </p:blipFill>
        <p:spPr bwMode="auto">
          <a:xfrm>
            <a:off x="1704975" y="4724400"/>
            <a:ext cx="1419225" cy="1014413"/>
          </a:xfrm>
          <a:prstGeom prst="rect">
            <a:avLst/>
          </a:prstGeom>
          <a:noFill/>
          <a:ln w="9525">
            <a:noFill/>
            <a:miter lim="800000"/>
            <a:headEnd/>
            <a:tailEnd/>
          </a:ln>
        </p:spPr>
      </p:pic>
      <p:sp>
        <p:nvSpPr>
          <p:cNvPr id="1890310" name="Text Box 6"/>
          <p:cNvSpPr txBox="1">
            <a:spLocks noChangeArrowheads="1"/>
          </p:cNvSpPr>
          <p:nvPr/>
        </p:nvSpPr>
        <p:spPr bwMode="auto">
          <a:xfrm>
            <a:off x="1857375" y="5916613"/>
            <a:ext cx="2085975" cy="427037"/>
          </a:xfrm>
          <a:prstGeom prst="rect">
            <a:avLst/>
          </a:prstGeom>
          <a:noFill/>
          <a:ln w="9525">
            <a:noFill/>
            <a:miter lim="800000"/>
            <a:headEnd/>
            <a:tailEnd/>
          </a:ln>
          <a:effectLst/>
        </p:spPr>
        <p:txBody>
          <a:bodyPr wrap="none" lIns="92075" tIns="46038" rIns="92075" bIns="46038">
            <a:spAutoFit/>
          </a:bodyPr>
          <a:lstStyle/>
          <a:p>
            <a:pPr>
              <a:spcAft>
                <a:spcPct val="40000"/>
              </a:spcAft>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Factory Planning</a:t>
            </a:r>
          </a:p>
        </p:txBody>
      </p:sp>
      <p:pic>
        <p:nvPicPr>
          <p:cNvPr id="120840" name="Picture 7" descr="function5"/>
          <p:cNvPicPr>
            <a:picLocks noChangeAspect="1" noChangeArrowheads="1"/>
          </p:cNvPicPr>
          <p:nvPr/>
        </p:nvPicPr>
        <p:blipFill>
          <a:blip r:embed="rId5" cstate="print"/>
          <a:srcRect/>
          <a:stretch>
            <a:fillRect/>
          </a:stretch>
        </p:blipFill>
        <p:spPr bwMode="auto">
          <a:xfrm>
            <a:off x="866775" y="5562600"/>
            <a:ext cx="993775" cy="762000"/>
          </a:xfrm>
          <a:prstGeom prst="rect">
            <a:avLst/>
          </a:prstGeom>
          <a:noFill/>
          <a:ln w="9525">
            <a:noFill/>
            <a:miter lim="800000"/>
            <a:headEnd/>
            <a:tailEnd/>
          </a:ln>
        </p:spPr>
      </p:pic>
      <p:sp>
        <p:nvSpPr>
          <p:cNvPr id="1890312" name="Text Box 8"/>
          <p:cNvSpPr txBox="1">
            <a:spLocks noChangeArrowheads="1"/>
          </p:cNvSpPr>
          <p:nvPr/>
        </p:nvSpPr>
        <p:spPr bwMode="auto">
          <a:xfrm>
            <a:off x="4752975" y="4316413"/>
            <a:ext cx="2244725" cy="762000"/>
          </a:xfrm>
          <a:prstGeom prst="rect">
            <a:avLst/>
          </a:prstGeom>
          <a:noFill/>
          <a:ln w="9525">
            <a:noFill/>
            <a:miter lim="800000"/>
            <a:headEnd/>
            <a:tailEnd/>
          </a:ln>
          <a:effectLst/>
        </p:spPr>
        <p:txBody>
          <a:bodyPr wrap="none" lIns="92075" tIns="46038" rIns="92075" bIns="46038">
            <a:spAutoFit/>
          </a:bodyPr>
          <a:lstStyle/>
          <a:p>
            <a:pPr>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eBusiness Process</a:t>
            </a:r>
          </a:p>
          <a:p>
            <a:pPr>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Optimization</a:t>
            </a:r>
          </a:p>
        </p:txBody>
      </p:sp>
      <p:pic>
        <p:nvPicPr>
          <p:cNvPr id="120842" name="Picture 9" descr="eBPO_(noblur)"/>
          <p:cNvPicPr>
            <a:picLocks noChangeAspect="1" noChangeArrowheads="1"/>
          </p:cNvPicPr>
          <p:nvPr/>
        </p:nvPicPr>
        <p:blipFill>
          <a:blip r:embed="rId6" cstate="print"/>
          <a:srcRect/>
          <a:stretch>
            <a:fillRect/>
          </a:stretch>
        </p:blipFill>
        <p:spPr bwMode="auto">
          <a:xfrm>
            <a:off x="2771775" y="3352800"/>
            <a:ext cx="2146300" cy="1512888"/>
          </a:xfrm>
          <a:prstGeom prst="rect">
            <a:avLst/>
          </a:prstGeom>
          <a:noFill/>
          <a:ln w="9525">
            <a:noFill/>
            <a:miter lim="800000"/>
            <a:headEnd/>
            <a:tailEnd/>
          </a:ln>
        </p:spPr>
      </p:pic>
      <p:sp>
        <p:nvSpPr>
          <p:cNvPr id="1890314" name="Text Box 10"/>
          <p:cNvSpPr txBox="1">
            <a:spLocks noChangeArrowheads="1"/>
          </p:cNvSpPr>
          <p:nvPr/>
        </p:nvSpPr>
        <p:spPr bwMode="auto">
          <a:xfrm>
            <a:off x="5991225" y="3603625"/>
            <a:ext cx="2320925" cy="762000"/>
          </a:xfrm>
          <a:prstGeom prst="rect">
            <a:avLst/>
          </a:prstGeom>
          <a:noFill/>
          <a:ln w="9525">
            <a:noFill/>
            <a:miter lim="800000"/>
            <a:headEnd/>
            <a:tailEnd/>
          </a:ln>
          <a:effectLst/>
        </p:spPr>
        <p:txBody>
          <a:bodyPr wrap="none" lIns="92075" tIns="46038" rIns="92075" bIns="46038">
            <a:spAutoFit/>
          </a:bodyPr>
          <a:lstStyle/>
          <a:p>
            <a:pPr>
              <a:buClr>
                <a:schemeClr val="tx2"/>
              </a:buClr>
              <a:buFont typeface="Monotype Sorts" pitchFamily="2" charset="2"/>
              <a:buNone/>
              <a:defRPr/>
            </a:pPr>
            <a:r>
              <a:rPr kumimoji="0" lang="en-US" altLang="zh-TW" sz="2200">
                <a:solidFill>
                  <a:schemeClr val="accent2"/>
                </a:solidFill>
                <a:latin typeface="SunSans-Demi" pitchFamily="16" charset="0"/>
              </a:rPr>
              <a:t>eMarketPlaces</a:t>
            </a:r>
          </a:p>
          <a:p>
            <a:pPr>
              <a:buClr>
                <a:schemeClr val="tx2"/>
              </a:buClr>
              <a:buFont typeface="Monotype Sorts" pitchFamily="2" charset="2"/>
              <a:buNone/>
              <a:defRPr/>
            </a:pPr>
            <a:r>
              <a:rPr kumimoji="0" lang="en-US" altLang="zh-TW" sz="2200">
                <a:solidFill>
                  <a:schemeClr val="accent2"/>
                </a:solidFill>
                <a:latin typeface="SunSans-Demi" pitchFamily="16" charset="0"/>
              </a:rPr>
              <a:t>  or tradeXchanges</a:t>
            </a:r>
            <a:endParaRPr kumimoji="0" lang="en-US" altLang="zh-TW" sz="2200">
              <a:solidFill>
                <a:schemeClr val="accent2"/>
              </a:solidFill>
              <a:effectLst>
                <a:outerShdw blurRad="38100" dist="38100" dir="2700000" algn="tl">
                  <a:srgbClr val="000000"/>
                </a:outerShdw>
              </a:effectLst>
              <a:latin typeface="SunSans-Demi" pitchFamily="16" charset="0"/>
            </a:endParaRPr>
          </a:p>
        </p:txBody>
      </p:sp>
      <p:pic>
        <p:nvPicPr>
          <p:cNvPr id="120844" name="Picture 11" descr="mp12"/>
          <p:cNvPicPr>
            <a:picLocks noChangeAspect="1" noChangeArrowheads="1"/>
          </p:cNvPicPr>
          <p:nvPr/>
        </p:nvPicPr>
        <p:blipFill>
          <a:blip r:embed="rId7" cstate="print"/>
          <a:srcRect/>
          <a:stretch>
            <a:fillRect/>
          </a:stretch>
        </p:blipFill>
        <p:spPr bwMode="auto">
          <a:xfrm>
            <a:off x="4364038" y="2362200"/>
            <a:ext cx="2127250" cy="1497013"/>
          </a:xfrm>
          <a:prstGeom prst="rect">
            <a:avLst/>
          </a:prstGeom>
          <a:noFill/>
          <a:ln w="9525">
            <a:noFill/>
            <a:miter lim="800000"/>
            <a:headEnd/>
            <a:tailEnd/>
          </a:ln>
        </p:spPr>
      </p:pic>
      <p:sp>
        <p:nvSpPr>
          <p:cNvPr id="1890316" name="Text Box 12"/>
          <p:cNvSpPr txBox="1">
            <a:spLocks noChangeArrowheads="1"/>
          </p:cNvSpPr>
          <p:nvPr/>
        </p:nvSpPr>
        <p:spPr bwMode="auto">
          <a:xfrm>
            <a:off x="6829425" y="2841625"/>
            <a:ext cx="1616075" cy="427038"/>
          </a:xfrm>
          <a:prstGeom prst="rect">
            <a:avLst/>
          </a:prstGeom>
          <a:noFill/>
          <a:ln w="9525">
            <a:noFill/>
            <a:miter lim="800000"/>
            <a:headEnd/>
            <a:tailEnd/>
          </a:ln>
          <a:effectLst/>
        </p:spPr>
        <p:txBody>
          <a:bodyPr wrap="none" lIns="92075" tIns="46038" rIns="92075" bIns="46038">
            <a:spAutoFit/>
          </a:bodyPr>
          <a:lstStyle/>
          <a:p>
            <a:pPr>
              <a:buClr>
                <a:schemeClr val="tx2"/>
              </a:buClr>
              <a:buFont typeface="Monotype Sorts" pitchFamily="2" charset="2"/>
              <a:buNone/>
              <a:defRPr/>
            </a:pPr>
            <a:r>
              <a:rPr kumimoji="0" lang="en-US" altLang="zh-TW" sz="2200">
                <a:solidFill>
                  <a:schemeClr val="accent2"/>
                </a:solidFill>
                <a:latin typeface="SunSans-Demi" pitchFamily="16" charset="0"/>
              </a:rPr>
              <a:t>eEcosystems</a:t>
            </a:r>
            <a:endParaRPr kumimoji="0" lang="en-US" altLang="zh-TW" sz="2200">
              <a:solidFill>
                <a:schemeClr val="accent2"/>
              </a:solidFill>
              <a:effectLst>
                <a:outerShdw blurRad="38100" dist="38100" dir="2700000" algn="tl">
                  <a:srgbClr val="000000"/>
                </a:outerShdw>
              </a:effectLst>
              <a:latin typeface="SunSans-Demi" pitchFamily="1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投影片編號版面配置區 4"/>
          <p:cNvSpPr>
            <a:spLocks noGrp="1"/>
          </p:cNvSpPr>
          <p:nvPr>
            <p:ph type="sldNum" sz="quarter" idx="12"/>
          </p:nvPr>
        </p:nvSpPr>
        <p:spPr/>
        <p:txBody>
          <a:bodyPr/>
          <a:lstStyle/>
          <a:p>
            <a:pPr>
              <a:defRPr/>
            </a:pPr>
            <a:fld id="{F3032194-2694-4296-AE3F-E0C8C11C8FAE}" type="slidenum">
              <a:rPr lang="en-US" altLang="zh-TW"/>
              <a:pPr>
                <a:defRPr/>
              </a:pPr>
              <a:t>14</a:t>
            </a:fld>
            <a:endParaRPr lang="en-US" altLang="zh-TW"/>
          </a:p>
        </p:txBody>
      </p:sp>
      <p:sp>
        <p:nvSpPr>
          <p:cNvPr id="1892354" name="Rectangle 2"/>
          <p:cNvSpPr>
            <a:spLocks noGrp="1" noChangeArrowheads="1"/>
          </p:cNvSpPr>
          <p:nvPr>
            <p:ph type="title"/>
          </p:nvPr>
        </p:nvSpPr>
        <p:spPr/>
        <p:txBody>
          <a:bodyPr/>
          <a:lstStyle/>
          <a:p>
            <a:pPr eaLnBrk="1" hangingPunct="1">
              <a:defRPr/>
            </a:pPr>
            <a:r>
              <a:rPr lang="en-US" altLang="zh-TW" smtClean="0"/>
              <a:t>The Marketing Theory</a:t>
            </a:r>
          </a:p>
        </p:txBody>
      </p:sp>
      <p:sp>
        <p:nvSpPr>
          <p:cNvPr id="1892355" name="Rectangle 3"/>
          <p:cNvSpPr>
            <a:spLocks noChangeAspect="1" noChangeArrowheads="1"/>
          </p:cNvSpPr>
          <p:nvPr/>
        </p:nvSpPr>
        <p:spPr bwMode="auto">
          <a:xfrm>
            <a:off x="5868988" y="2540000"/>
            <a:ext cx="2541587" cy="2489200"/>
          </a:xfrm>
          <a:prstGeom prst="rect">
            <a:avLst/>
          </a:prstGeom>
          <a:noFill/>
          <a:ln w="28575">
            <a:solidFill>
              <a:srgbClr val="009900"/>
            </a:solidFill>
            <a:prstDash val="sysDot"/>
            <a:miter lim="800000"/>
            <a:headEnd/>
            <a:tailEnd/>
          </a:ln>
        </p:spPr>
        <p:txBody>
          <a:bodyPr wrap="none" anchor="b"/>
          <a:lstStyle/>
          <a:p>
            <a:pPr algn="r" eaLnBrk="0" hangingPunct="0">
              <a:lnSpc>
                <a:spcPct val="85000"/>
              </a:lnSpc>
              <a:spcBef>
                <a:spcPct val="15000"/>
              </a:spcBef>
            </a:pPr>
            <a:r>
              <a:rPr lang="en-US" altLang="zh-TW" sz="2200">
                <a:solidFill>
                  <a:schemeClr val="hlink"/>
                </a:solidFill>
              </a:rPr>
              <a:t>Interactive</a:t>
            </a:r>
          </a:p>
          <a:p>
            <a:pPr algn="r" eaLnBrk="0" hangingPunct="0">
              <a:lnSpc>
                <a:spcPct val="85000"/>
              </a:lnSpc>
              <a:spcBef>
                <a:spcPct val="15000"/>
              </a:spcBef>
            </a:pPr>
            <a:r>
              <a:rPr lang="en-US" altLang="zh-TW" sz="2200">
                <a:solidFill>
                  <a:schemeClr val="hlink"/>
                </a:solidFill>
              </a:rPr>
              <a:t>Marketing</a:t>
            </a:r>
          </a:p>
        </p:txBody>
      </p:sp>
      <p:sp>
        <p:nvSpPr>
          <p:cNvPr id="1892356" name="Rectangle 4"/>
          <p:cNvSpPr>
            <a:spLocks noChangeAspect="1" noChangeArrowheads="1"/>
          </p:cNvSpPr>
          <p:nvPr/>
        </p:nvSpPr>
        <p:spPr bwMode="auto">
          <a:xfrm>
            <a:off x="6400800" y="2743200"/>
            <a:ext cx="1903413" cy="1219200"/>
          </a:xfrm>
          <a:prstGeom prst="rect">
            <a:avLst/>
          </a:prstGeom>
          <a:solidFill>
            <a:srgbClr val="DDDDDD"/>
          </a:solidFill>
          <a:ln w="12700">
            <a:solidFill>
              <a:schemeClr val="bg2"/>
            </a:solidFill>
            <a:miter lim="800000"/>
            <a:headEnd/>
            <a:tailEnd/>
          </a:ln>
        </p:spPr>
        <p:txBody>
          <a:bodyPr wrap="none" anchor="ctr"/>
          <a:lstStyle/>
          <a:p>
            <a:pPr algn="ctr" eaLnBrk="0" hangingPunct="0">
              <a:lnSpc>
                <a:spcPct val="85000"/>
              </a:lnSpc>
              <a:spcBef>
                <a:spcPct val="15000"/>
              </a:spcBef>
            </a:pPr>
            <a:r>
              <a:rPr lang="en-US" altLang="zh-TW" sz="2000">
                <a:solidFill>
                  <a:schemeClr val="bg2"/>
                </a:solidFill>
              </a:rPr>
              <a:t>One-to-One</a:t>
            </a:r>
          </a:p>
          <a:p>
            <a:pPr algn="ctr" eaLnBrk="0" hangingPunct="0">
              <a:lnSpc>
                <a:spcPct val="85000"/>
              </a:lnSpc>
              <a:spcBef>
                <a:spcPct val="15000"/>
              </a:spcBef>
            </a:pPr>
            <a:r>
              <a:rPr lang="en-US" altLang="zh-TW" sz="2000">
                <a:solidFill>
                  <a:schemeClr val="bg2"/>
                </a:solidFill>
              </a:rPr>
              <a:t>Marketing</a:t>
            </a:r>
          </a:p>
        </p:txBody>
      </p:sp>
      <p:sp>
        <p:nvSpPr>
          <p:cNvPr id="1892357" name="Rectangle 5"/>
          <p:cNvSpPr>
            <a:spLocks noChangeAspect="1" noChangeArrowheads="1"/>
          </p:cNvSpPr>
          <p:nvPr/>
        </p:nvSpPr>
        <p:spPr bwMode="auto">
          <a:xfrm>
            <a:off x="3149600" y="2746375"/>
            <a:ext cx="3203575" cy="1727200"/>
          </a:xfrm>
          <a:prstGeom prst="rect">
            <a:avLst/>
          </a:prstGeom>
          <a:noFill/>
          <a:ln w="28575">
            <a:solidFill>
              <a:srgbClr val="A50021"/>
            </a:solidFill>
            <a:prstDash val="sysDot"/>
            <a:miter lim="800000"/>
            <a:headEnd/>
            <a:tailEnd/>
          </a:ln>
        </p:spPr>
        <p:txBody>
          <a:bodyPr wrap="none" anchor="b"/>
          <a:lstStyle/>
          <a:p>
            <a:pPr algn="ctr"/>
            <a:r>
              <a:rPr lang="en-US" altLang="zh-TW" sz="2200">
                <a:solidFill>
                  <a:srgbClr val="FF0000"/>
                </a:solidFill>
              </a:rPr>
              <a:t>Target Marketing</a:t>
            </a:r>
          </a:p>
        </p:txBody>
      </p:sp>
      <p:sp>
        <p:nvSpPr>
          <p:cNvPr id="1892358" name="AutoShape 6"/>
          <p:cNvSpPr>
            <a:spLocks noChangeAspect="1" noChangeArrowheads="1"/>
          </p:cNvSpPr>
          <p:nvPr/>
        </p:nvSpPr>
        <p:spPr bwMode="auto">
          <a:xfrm>
            <a:off x="798513" y="2863850"/>
            <a:ext cx="1646237"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algn="ctr" eaLnBrk="0" hangingPunct="0">
              <a:lnSpc>
                <a:spcPct val="85000"/>
              </a:lnSpc>
              <a:spcBef>
                <a:spcPct val="15000"/>
              </a:spcBef>
            </a:pPr>
            <a:r>
              <a:rPr lang="en-US" altLang="zh-TW" sz="2000">
                <a:solidFill>
                  <a:schemeClr val="bg2"/>
                </a:solidFill>
              </a:rPr>
              <a:t>Mass</a:t>
            </a:r>
          </a:p>
          <a:p>
            <a:pPr algn="ctr" eaLnBrk="0" hangingPunct="0">
              <a:lnSpc>
                <a:spcPct val="85000"/>
              </a:lnSpc>
              <a:spcBef>
                <a:spcPct val="15000"/>
              </a:spcBef>
            </a:pPr>
            <a:r>
              <a:rPr lang="en-US" altLang="zh-TW" sz="2000">
                <a:solidFill>
                  <a:schemeClr val="bg2"/>
                </a:solidFill>
              </a:rPr>
              <a:t>Marketing</a:t>
            </a:r>
          </a:p>
        </p:txBody>
      </p:sp>
      <p:sp>
        <p:nvSpPr>
          <p:cNvPr id="1892359" name="AutoShape 7"/>
          <p:cNvSpPr>
            <a:spLocks noChangeAspect="1" noChangeArrowheads="1"/>
          </p:cNvSpPr>
          <p:nvPr/>
        </p:nvSpPr>
        <p:spPr bwMode="auto">
          <a:xfrm>
            <a:off x="2651125" y="2863850"/>
            <a:ext cx="1646238"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algn="ctr" eaLnBrk="0" hangingPunct="0">
              <a:lnSpc>
                <a:spcPct val="85000"/>
              </a:lnSpc>
              <a:spcBef>
                <a:spcPct val="15000"/>
              </a:spcBef>
            </a:pPr>
            <a:r>
              <a:rPr lang="en-US" altLang="zh-TW" sz="2000">
                <a:solidFill>
                  <a:schemeClr val="bg2"/>
                </a:solidFill>
              </a:rPr>
              <a:t>Niche</a:t>
            </a:r>
          </a:p>
          <a:p>
            <a:pPr algn="ctr" eaLnBrk="0" hangingPunct="0">
              <a:lnSpc>
                <a:spcPct val="85000"/>
              </a:lnSpc>
              <a:spcBef>
                <a:spcPct val="15000"/>
              </a:spcBef>
            </a:pPr>
            <a:r>
              <a:rPr lang="en-US" altLang="zh-TW" sz="2000">
                <a:solidFill>
                  <a:schemeClr val="bg2"/>
                </a:solidFill>
              </a:rPr>
              <a:t>Marketing</a:t>
            </a:r>
          </a:p>
        </p:txBody>
      </p:sp>
      <p:sp>
        <p:nvSpPr>
          <p:cNvPr id="1892360" name="AutoShape 8"/>
          <p:cNvSpPr>
            <a:spLocks noChangeAspect="1" noChangeArrowheads="1"/>
          </p:cNvSpPr>
          <p:nvPr/>
        </p:nvSpPr>
        <p:spPr bwMode="auto">
          <a:xfrm>
            <a:off x="4503738" y="2863850"/>
            <a:ext cx="1646237"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algn="ctr" eaLnBrk="0" hangingPunct="0">
              <a:lnSpc>
                <a:spcPct val="85000"/>
              </a:lnSpc>
              <a:spcBef>
                <a:spcPct val="15000"/>
              </a:spcBef>
            </a:pPr>
            <a:r>
              <a:rPr lang="en-US" altLang="zh-TW" sz="2000">
                <a:solidFill>
                  <a:schemeClr val="bg2"/>
                </a:solidFill>
              </a:rPr>
              <a:t>Database</a:t>
            </a:r>
          </a:p>
          <a:p>
            <a:pPr algn="ctr" eaLnBrk="0" hangingPunct="0">
              <a:lnSpc>
                <a:spcPct val="85000"/>
              </a:lnSpc>
              <a:spcBef>
                <a:spcPct val="15000"/>
              </a:spcBef>
            </a:pPr>
            <a:r>
              <a:rPr lang="en-US" altLang="zh-TW" sz="2000">
                <a:solidFill>
                  <a:schemeClr val="bg2"/>
                </a:solidFill>
              </a:rPr>
              <a:t>Marketing</a:t>
            </a:r>
          </a:p>
        </p:txBody>
      </p:sp>
      <p:sp>
        <p:nvSpPr>
          <p:cNvPr id="1892361" name="Rectangle 9"/>
          <p:cNvSpPr>
            <a:spLocks noChangeAspect="1" noChangeArrowheads="1"/>
          </p:cNvSpPr>
          <p:nvPr/>
        </p:nvSpPr>
        <p:spPr bwMode="auto">
          <a:xfrm>
            <a:off x="1430338" y="1878013"/>
            <a:ext cx="4105275" cy="446087"/>
          </a:xfrm>
          <a:prstGeom prst="rect">
            <a:avLst/>
          </a:prstGeom>
          <a:noFill/>
          <a:ln w="9525">
            <a:noFill/>
            <a:miter lim="800000"/>
            <a:headEnd/>
            <a:tailEnd/>
          </a:ln>
          <a:effectLst/>
        </p:spPr>
        <p:txBody>
          <a:bodyPr wrap="none" lIns="92075" tIns="46038" rIns="92075" bIns="46038" anchor="ctr"/>
          <a:lstStyle/>
          <a:p>
            <a:pPr algn="ctr" eaLnBrk="0" hangingPunct="0">
              <a:lnSpc>
                <a:spcPct val="85000"/>
              </a:lnSpc>
              <a:spcBef>
                <a:spcPct val="15000"/>
              </a:spcBef>
              <a:defRPr/>
            </a:pPr>
            <a:endParaRPr lang="zh-TW" altLang="zh-TW" sz="2800" b="1">
              <a:solidFill>
                <a:srgbClr val="FF6633"/>
              </a:solidFill>
              <a:effectLst>
                <a:outerShdw blurRad="38100" dist="38100" dir="2700000" algn="tl">
                  <a:srgbClr val="000000"/>
                </a:outerShdw>
              </a:effectLst>
              <a:latin typeface="Arial Narrow" pitchFamily="34" charset="0"/>
            </a:endParaRPr>
          </a:p>
        </p:txBody>
      </p:sp>
      <p:sp>
        <p:nvSpPr>
          <p:cNvPr id="1892362" name="Rectangle 10"/>
          <p:cNvSpPr>
            <a:spLocks noChangeAspect="1" noChangeArrowheads="1"/>
          </p:cNvSpPr>
          <p:nvPr/>
        </p:nvSpPr>
        <p:spPr bwMode="auto">
          <a:xfrm>
            <a:off x="1143000" y="6019800"/>
            <a:ext cx="5856288" cy="388938"/>
          </a:xfrm>
          <a:prstGeom prst="rect">
            <a:avLst/>
          </a:prstGeom>
          <a:noFill/>
          <a:ln w="9525">
            <a:noFill/>
            <a:miter lim="800000"/>
            <a:headEnd/>
            <a:tailEnd/>
          </a:ln>
        </p:spPr>
        <p:txBody>
          <a:bodyPr wrap="none" lIns="92075" tIns="46038" rIns="92075" bIns="46038" anchor="ctr"/>
          <a:lstStyle/>
          <a:p>
            <a:pPr algn="ctr" eaLnBrk="0" hangingPunct="0">
              <a:lnSpc>
                <a:spcPct val="85000"/>
              </a:lnSpc>
              <a:spcBef>
                <a:spcPct val="15000"/>
              </a:spcBef>
            </a:pPr>
            <a:endParaRPr lang="zh-TW" altLang="zh-TW" sz="2400" b="1">
              <a:solidFill>
                <a:schemeClr val="bg1"/>
              </a:solidFill>
            </a:endParaRPr>
          </a:p>
        </p:txBody>
      </p:sp>
      <p:sp>
        <p:nvSpPr>
          <p:cNvPr id="1892363" name="AutoShape 11"/>
          <p:cNvSpPr>
            <a:spLocks noChangeArrowheads="1"/>
          </p:cNvSpPr>
          <p:nvPr/>
        </p:nvSpPr>
        <p:spPr bwMode="auto">
          <a:xfrm>
            <a:off x="914400" y="4724400"/>
            <a:ext cx="5791200" cy="1219200"/>
          </a:xfrm>
          <a:prstGeom prst="rightArrow">
            <a:avLst>
              <a:gd name="adj1" fmla="val 45315"/>
              <a:gd name="adj2" fmla="val 69799"/>
            </a:avLst>
          </a:prstGeom>
          <a:solidFill>
            <a:srgbClr val="000099"/>
          </a:solidFill>
          <a:ln w="9525">
            <a:noFill/>
            <a:miter lim="800000"/>
            <a:headEnd/>
            <a:tailEnd/>
          </a:ln>
        </p:spPr>
        <p:txBody>
          <a:bodyPr wrap="none" anchor="ctr"/>
          <a:lstStyle/>
          <a:p>
            <a:pPr algn="ctr" eaLnBrk="0" hangingPunct="0"/>
            <a:r>
              <a:rPr lang="en-US" altLang="zh-TW" sz="2400" b="1">
                <a:solidFill>
                  <a:srgbClr val="FFFF00"/>
                </a:solidFill>
              </a:rPr>
              <a:t>How far along is </a:t>
            </a:r>
            <a:r>
              <a:rPr lang="en-US" altLang="zh-TW" sz="2400" b="1" i="1">
                <a:solidFill>
                  <a:srgbClr val="FFFF00"/>
                </a:solidFill>
              </a:rPr>
              <a:t>your</a:t>
            </a:r>
            <a:r>
              <a:rPr lang="en-US" altLang="zh-TW" sz="2400" b="1">
                <a:solidFill>
                  <a:srgbClr val="FFFF00"/>
                </a:solidFill>
              </a:rPr>
              <a:t> business….?</a:t>
            </a:r>
          </a:p>
        </p:txBody>
      </p:sp>
      <p:sp>
        <p:nvSpPr>
          <p:cNvPr id="1892364" name="AutoShape 12"/>
          <p:cNvSpPr>
            <a:spLocks noChangeArrowheads="1"/>
          </p:cNvSpPr>
          <p:nvPr/>
        </p:nvSpPr>
        <p:spPr bwMode="auto">
          <a:xfrm>
            <a:off x="838200" y="1524000"/>
            <a:ext cx="5410200" cy="838200"/>
          </a:xfrm>
          <a:prstGeom prst="leftRightArrow">
            <a:avLst>
              <a:gd name="adj1" fmla="val 65000"/>
              <a:gd name="adj2" fmla="val 85702"/>
            </a:avLst>
          </a:prstGeom>
          <a:gradFill rotWithShape="0">
            <a:gsLst>
              <a:gs pos="0">
                <a:srgbClr val="DDDDDD"/>
              </a:gs>
              <a:gs pos="50000">
                <a:schemeClr val="folHlink"/>
              </a:gs>
              <a:gs pos="100000">
                <a:srgbClr val="DDDDDD"/>
              </a:gs>
            </a:gsLst>
            <a:lin ang="0" scaled="1"/>
          </a:gradFill>
          <a:ln w="9525">
            <a:solidFill>
              <a:schemeClr val="folHlink"/>
            </a:solidFill>
            <a:miter lim="800000"/>
            <a:headEnd/>
            <a:tailEnd/>
          </a:ln>
          <a:effectLst/>
        </p:spPr>
        <p:txBody>
          <a:bodyPr wrap="none" anchor="ctr"/>
          <a:lstStyle/>
          <a:p>
            <a:pPr algn="ctr">
              <a:defRPr/>
            </a:pPr>
            <a:r>
              <a:rPr lang="en-US" altLang="zh-TW" sz="2400">
                <a:solidFill>
                  <a:srgbClr val="000099"/>
                </a:solidFill>
              </a:rPr>
              <a:t>Product-driven marketing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1892361"/>
                                        </p:tgtEl>
                                        <p:attrNameLst>
                                          <p:attrName>style.visibility</p:attrName>
                                        </p:attrNameLst>
                                      </p:cBhvr>
                                      <p:to>
                                        <p:strVal val="visible"/>
                                      </p:to>
                                    </p:set>
                                    <p:animEffect transition="in" filter="barn(outVertical)">
                                      <p:cBhvr>
                                        <p:cTn id="7" dur="500"/>
                                        <p:tgtEl>
                                          <p:spTgt spid="1892361"/>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892362"/>
                                        </p:tgtEl>
                                        <p:attrNameLst>
                                          <p:attrName>style.visibility</p:attrName>
                                        </p:attrNameLst>
                                      </p:cBhvr>
                                      <p:to>
                                        <p:strVal val="visible"/>
                                      </p:to>
                                    </p:set>
                                    <p:animEffect transition="in" filter="wipe(left)">
                                      <p:cBhvr>
                                        <p:cTn id="11" dur="500"/>
                                        <p:tgtEl>
                                          <p:spTgt spid="189236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92358"/>
                                        </p:tgtEl>
                                        <p:attrNameLst>
                                          <p:attrName>style.visibility</p:attrName>
                                        </p:attrNameLst>
                                      </p:cBhvr>
                                      <p:to>
                                        <p:strVal val="visible"/>
                                      </p:to>
                                    </p:set>
                                    <p:animEffect transition="in" filter="dissolve">
                                      <p:cBhvr>
                                        <p:cTn id="16" dur="500"/>
                                        <p:tgtEl>
                                          <p:spTgt spid="189235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92359"/>
                                        </p:tgtEl>
                                        <p:attrNameLst>
                                          <p:attrName>style.visibility</p:attrName>
                                        </p:attrNameLst>
                                      </p:cBhvr>
                                      <p:to>
                                        <p:strVal val="visible"/>
                                      </p:to>
                                    </p:set>
                                    <p:animEffect transition="in" filter="dissolve">
                                      <p:cBhvr>
                                        <p:cTn id="21" dur="500"/>
                                        <p:tgtEl>
                                          <p:spTgt spid="189235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92360"/>
                                        </p:tgtEl>
                                        <p:attrNameLst>
                                          <p:attrName>style.visibility</p:attrName>
                                        </p:attrNameLst>
                                      </p:cBhvr>
                                      <p:to>
                                        <p:strVal val="visible"/>
                                      </p:to>
                                    </p:set>
                                    <p:animEffect transition="in" filter="dissolve">
                                      <p:cBhvr>
                                        <p:cTn id="26" dur="500"/>
                                        <p:tgtEl>
                                          <p:spTgt spid="189236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92357"/>
                                        </p:tgtEl>
                                        <p:attrNameLst>
                                          <p:attrName>style.visibility</p:attrName>
                                        </p:attrNameLst>
                                      </p:cBhvr>
                                      <p:to>
                                        <p:strVal val="visible"/>
                                      </p:to>
                                    </p:set>
                                    <p:anim calcmode="lin" valueType="num">
                                      <p:cBhvr additive="base">
                                        <p:cTn id="31" dur="500" fill="hold"/>
                                        <p:tgtEl>
                                          <p:spTgt spid="1892357"/>
                                        </p:tgtEl>
                                        <p:attrNameLst>
                                          <p:attrName>ppt_x</p:attrName>
                                        </p:attrNameLst>
                                      </p:cBhvr>
                                      <p:tavLst>
                                        <p:tav tm="0">
                                          <p:val>
                                            <p:strVal val="#ppt_x"/>
                                          </p:val>
                                        </p:tav>
                                        <p:tav tm="100000">
                                          <p:val>
                                            <p:strVal val="#ppt_x"/>
                                          </p:val>
                                        </p:tav>
                                      </p:tavLst>
                                    </p:anim>
                                    <p:anim calcmode="lin" valueType="num">
                                      <p:cBhvr additive="base">
                                        <p:cTn id="32" dur="500" fill="hold"/>
                                        <p:tgtEl>
                                          <p:spTgt spid="18923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892364"/>
                                        </p:tgtEl>
                                        <p:attrNameLst>
                                          <p:attrName>style.visibility</p:attrName>
                                        </p:attrNameLst>
                                      </p:cBhvr>
                                      <p:to>
                                        <p:strVal val="visible"/>
                                      </p:to>
                                    </p:set>
                                    <p:animEffect transition="in" filter="barn(outVertical)">
                                      <p:cBhvr>
                                        <p:cTn id="37" dur="500"/>
                                        <p:tgtEl>
                                          <p:spTgt spid="189236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92356"/>
                                        </p:tgtEl>
                                        <p:attrNameLst>
                                          <p:attrName>style.visibility</p:attrName>
                                        </p:attrNameLst>
                                      </p:cBhvr>
                                      <p:to>
                                        <p:strVal val="visible"/>
                                      </p:to>
                                    </p:set>
                                    <p:animEffect transition="in" filter="dissolve">
                                      <p:cBhvr>
                                        <p:cTn id="42" dur="500"/>
                                        <p:tgtEl>
                                          <p:spTgt spid="189235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92355"/>
                                        </p:tgtEl>
                                        <p:attrNameLst>
                                          <p:attrName>style.visibility</p:attrName>
                                        </p:attrNameLst>
                                      </p:cBhvr>
                                      <p:to>
                                        <p:strVal val="visible"/>
                                      </p:to>
                                    </p:set>
                                    <p:anim calcmode="lin" valueType="num">
                                      <p:cBhvr additive="base">
                                        <p:cTn id="47" dur="500" fill="hold"/>
                                        <p:tgtEl>
                                          <p:spTgt spid="1892355"/>
                                        </p:tgtEl>
                                        <p:attrNameLst>
                                          <p:attrName>ppt_x</p:attrName>
                                        </p:attrNameLst>
                                      </p:cBhvr>
                                      <p:tavLst>
                                        <p:tav tm="0">
                                          <p:val>
                                            <p:strVal val="#ppt_x"/>
                                          </p:val>
                                        </p:tav>
                                        <p:tav tm="100000">
                                          <p:val>
                                            <p:strVal val="#ppt_x"/>
                                          </p:val>
                                        </p:tav>
                                      </p:tavLst>
                                    </p:anim>
                                    <p:anim calcmode="lin" valueType="num">
                                      <p:cBhvr additive="base">
                                        <p:cTn id="48" dur="500" fill="hold"/>
                                        <p:tgtEl>
                                          <p:spTgt spid="189235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92363"/>
                                        </p:tgtEl>
                                        <p:attrNameLst>
                                          <p:attrName>style.visibility</p:attrName>
                                        </p:attrNameLst>
                                      </p:cBhvr>
                                      <p:to>
                                        <p:strVal val="visible"/>
                                      </p:to>
                                    </p:set>
                                    <p:animEffect transition="in" filter="wipe(left)">
                                      <p:cBhvr>
                                        <p:cTn id="53" dur="500"/>
                                        <p:tgtEl>
                                          <p:spTgt spid="1892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2355" grpId="0" animBg="1" autoUpdateAnimBg="0"/>
      <p:bldP spid="1892356" grpId="0" animBg="1" autoUpdateAnimBg="0"/>
      <p:bldP spid="1892357" grpId="0" animBg="1" autoUpdateAnimBg="0"/>
      <p:bldP spid="1892358" grpId="0" animBg="1" autoUpdateAnimBg="0"/>
      <p:bldP spid="1892359" grpId="0" animBg="1" autoUpdateAnimBg="0"/>
      <p:bldP spid="1892360" grpId="0" animBg="1" autoUpdateAnimBg="0"/>
      <p:bldP spid="1892361" grpId="0" autoUpdateAnimBg="0"/>
      <p:bldP spid="1892362" grpId="0" autoUpdateAnimBg="0"/>
      <p:bldP spid="1892363" grpId="0" animBg="1" autoUpdateAnimBg="0"/>
      <p:bldP spid="189236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5"/>
          <p:cNvSpPr>
            <a:spLocks noGrp="1"/>
          </p:cNvSpPr>
          <p:nvPr>
            <p:ph type="sldNum" sz="quarter" idx="12"/>
          </p:nvPr>
        </p:nvSpPr>
        <p:spPr/>
        <p:txBody>
          <a:bodyPr/>
          <a:lstStyle/>
          <a:p>
            <a:pPr>
              <a:defRPr/>
            </a:pPr>
            <a:fld id="{229A09D4-4F14-44AA-869F-A3925030BC73}" type="slidenum">
              <a:rPr lang="en-US" altLang="zh-TW"/>
              <a:pPr>
                <a:defRPr/>
              </a:pPr>
              <a:t>15</a:t>
            </a:fld>
            <a:endParaRPr lang="en-US" altLang="zh-TW"/>
          </a:p>
        </p:txBody>
      </p:sp>
      <p:sp>
        <p:nvSpPr>
          <p:cNvPr id="1880066" name="Rectangle 2"/>
          <p:cNvSpPr>
            <a:spLocks noGrp="1" noChangeArrowheads="1"/>
          </p:cNvSpPr>
          <p:nvPr>
            <p:ph type="title"/>
          </p:nvPr>
        </p:nvSpPr>
        <p:spPr>
          <a:xfrm>
            <a:off x="395288" y="188913"/>
            <a:ext cx="8229600" cy="1143000"/>
          </a:xfrm>
        </p:spPr>
        <p:txBody>
          <a:bodyPr/>
          <a:lstStyle/>
          <a:p>
            <a:pPr eaLnBrk="1" hangingPunct="1">
              <a:defRPr/>
            </a:pPr>
            <a:r>
              <a:rPr lang="zh-TW" altLang="en-US" smtClean="0"/>
              <a:t>信息傳遞的典範轉移</a:t>
            </a:r>
          </a:p>
        </p:txBody>
      </p:sp>
      <p:sp>
        <p:nvSpPr>
          <p:cNvPr id="122884" name="Rectangle 3"/>
          <p:cNvSpPr>
            <a:spLocks noGrp="1" noChangeArrowheads="1"/>
          </p:cNvSpPr>
          <p:nvPr>
            <p:ph type="body" idx="1"/>
          </p:nvPr>
        </p:nvSpPr>
        <p:spPr/>
        <p:txBody>
          <a:bodyPr/>
          <a:lstStyle/>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p:txBody>
      </p:sp>
      <p:grpSp>
        <p:nvGrpSpPr>
          <p:cNvPr id="2" name="Group 4"/>
          <p:cNvGrpSpPr>
            <a:grpSpLocks/>
          </p:cNvGrpSpPr>
          <p:nvPr/>
        </p:nvGrpSpPr>
        <p:grpSpPr bwMode="auto">
          <a:xfrm>
            <a:off x="1187450" y="1341438"/>
            <a:ext cx="7143750" cy="4391025"/>
            <a:chOff x="1270" y="1296"/>
            <a:chExt cx="3408" cy="1868"/>
          </a:xfrm>
        </p:grpSpPr>
        <p:grpSp>
          <p:nvGrpSpPr>
            <p:cNvPr id="3" name="Group 5"/>
            <p:cNvGrpSpPr>
              <a:grpSpLocks/>
            </p:cNvGrpSpPr>
            <p:nvPr/>
          </p:nvGrpSpPr>
          <p:grpSpPr bwMode="auto">
            <a:xfrm>
              <a:off x="1486" y="1354"/>
              <a:ext cx="2640" cy="1632"/>
              <a:chOff x="1872" y="1488"/>
              <a:chExt cx="2640" cy="1632"/>
            </a:xfrm>
          </p:grpSpPr>
          <p:sp>
            <p:nvSpPr>
              <p:cNvPr id="122904" name="Line 6"/>
              <p:cNvSpPr>
                <a:spLocks noChangeShapeType="1"/>
              </p:cNvSpPr>
              <p:nvPr/>
            </p:nvSpPr>
            <p:spPr bwMode="auto">
              <a:xfrm flipV="1">
                <a:off x="1872" y="1488"/>
                <a:ext cx="0" cy="1632"/>
              </a:xfrm>
              <a:prstGeom prst="line">
                <a:avLst/>
              </a:prstGeom>
              <a:noFill/>
              <a:ln w="9525">
                <a:solidFill>
                  <a:schemeClr val="tx1"/>
                </a:solidFill>
                <a:round/>
                <a:headEnd/>
                <a:tailEnd type="triangle" w="med" len="lg"/>
              </a:ln>
            </p:spPr>
            <p:txBody>
              <a:bodyPr anchor="ctr">
                <a:spAutoFit/>
              </a:bodyPr>
              <a:lstStyle/>
              <a:p>
                <a:endParaRPr lang="zh-TW" altLang="en-US"/>
              </a:p>
            </p:txBody>
          </p:sp>
          <p:sp>
            <p:nvSpPr>
              <p:cNvPr id="122905" name="Line 7"/>
              <p:cNvSpPr>
                <a:spLocks noChangeShapeType="1"/>
              </p:cNvSpPr>
              <p:nvPr/>
            </p:nvSpPr>
            <p:spPr bwMode="auto">
              <a:xfrm>
                <a:off x="1872" y="3120"/>
                <a:ext cx="2640" cy="0"/>
              </a:xfrm>
              <a:prstGeom prst="line">
                <a:avLst/>
              </a:prstGeom>
              <a:noFill/>
              <a:ln w="9525">
                <a:solidFill>
                  <a:schemeClr val="tx1"/>
                </a:solidFill>
                <a:round/>
                <a:headEnd/>
                <a:tailEnd type="triangle" w="med" len="lg"/>
              </a:ln>
            </p:spPr>
            <p:txBody>
              <a:bodyPr wrap="none" anchor="ctr">
                <a:spAutoFit/>
              </a:bodyPr>
              <a:lstStyle/>
              <a:p>
                <a:endParaRPr lang="zh-TW" altLang="en-US"/>
              </a:p>
            </p:txBody>
          </p:sp>
        </p:grpSp>
        <p:sp>
          <p:nvSpPr>
            <p:cNvPr id="122888" name="Text Box 8"/>
            <p:cNvSpPr txBox="1">
              <a:spLocks noChangeArrowheads="1"/>
            </p:cNvSpPr>
            <p:nvPr/>
          </p:nvSpPr>
          <p:spPr bwMode="auto">
            <a:xfrm>
              <a:off x="1270" y="1296"/>
              <a:ext cx="219" cy="234"/>
            </a:xfrm>
            <a:prstGeom prst="rect">
              <a:avLst/>
            </a:prstGeom>
            <a:noFill/>
            <a:ln w="9525">
              <a:noFill/>
              <a:miter lim="800000"/>
              <a:headEnd/>
              <a:tailEnd/>
            </a:ln>
          </p:spPr>
          <p:txBody>
            <a:bodyPr vert="eaVert" wrap="none">
              <a:spAutoFit/>
            </a:bodyPr>
            <a:lstStyle/>
            <a:p>
              <a:pPr eaLnBrk="0" hangingPunct="0"/>
              <a:r>
                <a:rPr kumimoji="0" lang="zh-TW" altLang="en-US">
                  <a:latin typeface="Times New Roman" pitchFamily="18" charset="0"/>
                  <a:ea typeface="標楷體" pitchFamily="65" charset="-120"/>
                </a:rPr>
                <a:t>成本</a:t>
              </a:r>
            </a:p>
          </p:txBody>
        </p:sp>
        <p:sp>
          <p:nvSpPr>
            <p:cNvPr id="122889" name="Text Box 9"/>
            <p:cNvSpPr txBox="1">
              <a:spLocks noChangeArrowheads="1"/>
            </p:cNvSpPr>
            <p:nvPr/>
          </p:nvSpPr>
          <p:spPr bwMode="auto">
            <a:xfrm>
              <a:off x="3820" y="3008"/>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時間</a:t>
              </a:r>
            </a:p>
          </p:txBody>
        </p:sp>
        <p:grpSp>
          <p:nvGrpSpPr>
            <p:cNvPr id="4" name="Group 10"/>
            <p:cNvGrpSpPr>
              <a:grpSpLocks/>
            </p:cNvGrpSpPr>
            <p:nvPr/>
          </p:nvGrpSpPr>
          <p:grpSpPr bwMode="auto">
            <a:xfrm>
              <a:off x="1630" y="1498"/>
              <a:ext cx="2304" cy="1344"/>
              <a:chOff x="2112" y="1632"/>
              <a:chExt cx="2552" cy="1872"/>
            </a:xfrm>
          </p:grpSpPr>
          <p:sp>
            <p:nvSpPr>
              <p:cNvPr id="122899" name="Freeform 11"/>
              <p:cNvSpPr>
                <a:spLocks/>
              </p:cNvSpPr>
              <p:nvPr/>
            </p:nvSpPr>
            <p:spPr bwMode="auto">
              <a:xfrm>
                <a:off x="2112" y="1632"/>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122900" name="Freeform 12"/>
              <p:cNvSpPr>
                <a:spLocks/>
              </p:cNvSpPr>
              <p:nvPr/>
            </p:nvSpPr>
            <p:spPr bwMode="auto">
              <a:xfrm>
                <a:off x="2496" y="1968"/>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122901" name="Freeform 13"/>
              <p:cNvSpPr>
                <a:spLocks/>
              </p:cNvSpPr>
              <p:nvPr/>
            </p:nvSpPr>
            <p:spPr bwMode="auto">
              <a:xfrm>
                <a:off x="2928" y="2304"/>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122902" name="Freeform 14"/>
              <p:cNvSpPr>
                <a:spLocks/>
              </p:cNvSpPr>
              <p:nvPr/>
            </p:nvSpPr>
            <p:spPr bwMode="auto">
              <a:xfrm>
                <a:off x="3408" y="2640"/>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122903" name="Freeform 15"/>
              <p:cNvSpPr>
                <a:spLocks/>
              </p:cNvSpPr>
              <p:nvPr/>
            </p:nvSpPr>
            <p:spPr bwMode="auto">
              <a:xfrm>
                <a:off x="3888" y="2976"/>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grpSp>
        <p:sp>
          <p:nvSpPr>
            <p:cNvPr id="122891" name="Text Box 16"/>
            <p:cNvSpPr txBox="1">
              <a:spLocks noChangeArrowheads="1"/>
            </p:cNvSpPr>
            <p:nvPr/>
          </p:nvSpPr>
          <p:spPr bwMode="auto">
            <a:xfrm>
              <a:off x="1918" y="1498"/>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馬車</a:t>
              </a:r>
            </a:p>
          </p:txBody>
        </p:sp>
        <p:sp>
          <p:nvSpPr>
            <p:cNvPr id="122892" name="Text Box 17"/>
            <p:cNvSpPr txBox="1">
              <a:spLocks noChangeArrowheads="1"/>
            </p:cNvSpPr>
            <p:nvPr/>
          </p:nvSpPr>
          <p:spPr bwMode="auto">
            <a:xfrm>
              <a:off x="2350" y="1738"/>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火車</a:t>
              </a:r>
            </a:p>
          </p:txBody>
        </p:sp>
        <p:sp>
          <p:nvSpPr>
            <p:cNvPr id="122893" name="Text Box 18"/>
            <p:cNvSpPr txBox="1">
              <a:spLocks noChangeArrowheads="1"/>
            </p:cNvSpPr>
            <p:nvPr/>
          </p:nvSpPr>
          <p:spPr bwMode="auto">
            <a:xfrm>
              <a:off x="2782" y="1978"/>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電報</a:t>
              </a:r>
            </a:p>
          </p:txBody>
        </p:sp>
        <p:sp>
          <p:nvSpPr>
            <p:cNvPr id="122894" name="Text Box 19"/>
            <p:cNvSpPr txBox="1">
              <a:spLocks noChangeArrowheads="1"/>
            </p:cNvSpPr>
            <p:nvPr/>
          </p:nvSpPr>
          <p:spPr bwMode="auto">
            <a:xfrm>
              <a:off x="3214" y="2266"/>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電話</a:t>
              </a:r>
            </a:p>
          </p:txBody>
        </p:sp>
        <p:sp>
          <p:nvSpPr>
            <p:cNvPr id="122895" name="Text Box 20"/>
            <p:cNvSpPr txBox="1">
              <a:spLocks noChangeArrowheads="1"/>
            </p:cNvSpPr>
            <p:nvPr/>
          </p:nvSpPr>
          <p:spPr bwMode="auto">
            <a:xfrm>
              <a:off x="3742" y="2553"/>
              <a:ext cx="93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網路視訊</a:t>
              </a:r>
              <a:r>
                <a:rPr kumimoji="0" lang="en-US" altLang="zh-TW">
                  <a:latin typeface="Times New Roman" pitchFamily="18" charset="0"/>
                  <a:ea typeface="標楷體" pitchFamily="65" charset="-120"/>
                </a:rPr>
                <a:t>(Internet)</a:t>
              </a:r>
            </a:p>
          </p:txBody>
        </p:sp>
        <p:sp>
          <p:nvSpPr>
            <p:cNvPr id="122896" name="Line 21"/>
            <p:cNvSpPr>
              <a:spLocks noChangeShapeType="1"/>
            </p:cNvSpPr>
            <p:nvPr/>
          </p:nvSpPr>
          <p:spPr bwMode="auto">
            <a:xfrm>
              <a:off x="1776" y="1776"/>
              <a:ext cx="1" cy="288"/>
            </a:xfrm>
            <a:prstGeom prst="line">
              <a:avLst/>
            </a:prstGeom>
            <a:noFill/>
            <a:ln w="9525">
              <a:solidFill>
                <a:schemeClr val="tx1"/>
              </a:solidFill>
              <a:round/>
              <a:headEnd/>
              <a:tailEnd type="triangle" w="med" len="lg"/>
            </a:ln>
          </p:spPr>
          <p:txBody>
            <a:bodyPr wrap="none" anchor="ctr">
              <a:spAutoFit/>
            </a:bodyPr>
            <a:lstStyle/>
            <a:p>
              <a:endParaRPr lang="zh-TW" altLang="en-US"/>
            </a:p>
          </p:txBody>
        </p:sp>
        <p:sp>
          <p:nvSpPr>
            <p:cNvPr id="122897" name="Freeform 22"/>
            <p:cNvSpPr>
              <a:spLocks/>
            </p:cNvSpPr>
            <p:nvPr/>
          </p:nvSpPr>
          <p:spPr bwMode="auto">
            <a:xfrm>
              <a:off x="1927" y="1991"/>
              <a:ext cx="146" cy="164"/>
            </a:xfrm>
            <a:custGeom>
              <a:avLst/>
              <a:gdLst>
                <a:gd name="T0" fmla="*/ 146 w 146"/>
                <a:gd name="T1" fmla="*/ 0 h 164"/>
                <a:gd name="T2" fmla="*/ 0 w 146"/>
                <a:gd name="T3" fmla="*/ 164 h 164"/>
                <a:gd name="T4" fmla="*/ 0 60000 65536"/>
                <a:gd name="T5" fmla="*/ 0 60000 65536"/>
                <a:gd name="T6" fmla="*/ 0 w 146"/>
                <a:gd name="T7" fmla="*/ 0 h 164"/>
                <a:gd name="T8" fmla="*/ 146 w 146"/>
                <a:gd name="T9" fmla="*/ 164 h 164"/>
              </a:gdLst>
              <a:ahLst/>
              <a:cxnLst>
                <a:cxn ang="T4">
                  <a:pos x="T0" y="T1"/>
                </a:cxn>
                <a:cxn ang="T5">
                  <a:pos x="T2" y="T3"/>
                </a:cxn>
              </a:cxnLst>
              <a:rect l="T6" t="T7" r="T8" b="T9"/>
              <a:pathLst>
                <a:path w="146" h="164">
                  <a:moveTo>
                    <a:pt x="146" y="0"/>
                  </a:moveTo>
                  <a:lnTo>
                    <a:pt x="0" y="164"/>
                  </a:lnTo>
                </a:path>
              </a:pathLst>
            </a:custGeom>
            <a:noFill/>
            <a:ln w="9525">
              <a:solidFill>
                <a:schemeClr val="tx1"/>
              </a:solidFill>
              <a:round/>
              <a:headEnd/>
              <a:tailEnd type="triangle" w="med" len="lg"/>
            </a:ln>
          </p:spPr>
          <p:txBody>
            <a:bodyPr wrap="none" anchor="ctr">
              <a:spAutoFit/>
            </a:bodyPr>
            <a:lstStyle/>
            <a:p>
              <a:endParaRPr lang="zh-TW" altLang="en-US"/>
            </a:p>
          </p:txBody>
        </p:sp>
        <p:sp>
          <p:nvSpPr>
            <p:cNvPr id="122898" name="Text Box 23"/>
            <p:cNvSpPr txBox="1">
              <a:spLocks noChangeArrowheads="1"/>
            </p:cNvSpPr>
            <p:nvPr/>
          </p:nvSpPr>
          <p:spPr bwMode="auto">
            <a:xfrm>
              <a:off x="1724" y="2064"/>
              <a:ext cx="219" cy="864"/>
            </a:xfrm>
            <a:prstGeom prst="rect">
              <a:avLst/>
            </a:prstGeom>
            <a:noFill/>
            <a:ln w="9525">
              <a:noFill/>
              <a:miter lim="800000"/>
              <a:headEnd/>
              <a:tailEnd/>
            </a:ln>
          </p:spPr>
          <p:txBody>
            <a:bodyPr vert="eaVert">
              <a:spAutoFit/>
            </a:bodyPr>
            <a:lstStyle/>
            <a:p>
              <a:pPr eaLnBrk="0" hangingPunct="0"/>
              <a:r>
                <a:rPr kumimoji="0" lang="zh-TW" altLang="en-US">
                  <a:latin typeface="Times New Roman" pitchFamily="18" charset="0"/>
                  <a:ea typeface="標楷體" pitchFamily="65" charset="-120"/>
                </a:rPr>
                <a:t>注意新典範</a:t>
              </a:r>
            </a:p>
          </p:txBody>
        </p:sp>
      </p:grpSp>
      <p:sp>
        <p:nvSpPr>
          <p:cNvPr id="122886" name="Text Box 24"/>
          <p:cNvSpPr txBox="1">
            <a:spLocks noChangeArrowheads="1"/>
          </p:cNvSpPr>
          <p:nvPr/>
        </p:nvSpPr>
        <p:spPr bwMode="auto">
          <a:xfrm>
            <a:off x="2916238" y="5734050"/>
            <a:ext cx="2317750" cy="336550"/>
          </a:xfrm>
          <a:prstGeom prst="rect">
            <a:avLst/>
          </a:prstGeom>
          <a:noFill/>
          <a:ln w="9525">
            <a:noFill/>
            <a:miter lim="800000"/>
            <a:headEnd/>
            <a:tailEnd/>
          </a:ln>
        </p:spPr>
        <p:txBody>
          <a:bodyPr wrap="none">
            <a:spAutoFit/>
          </a:bodyPr>
          <a:lstStyle/>
          <a:p>
            <a:r>
              <a:rPr lang="zh-TW" altLang="en-US" sz="1600">
                <a:latin typeface="Times New Roman" pitchFamily="18" charset="0"/>
                <a:ea typeface="標楷體" pitchFamily="65" charset="-120"/>
              </a:rPr>
              <a:t>資料來源：林東清</a:t>
            </a:r>
            <a:r>
              <a:rPr lang="en-US" altLang="zh-TW" sz="1600">
                <a:latin typeface="Times New Roman" pitchFamily="18" charset="0"/>
                <a:ea typeface="Arial Unicode MS" pitchFamily="34" charset="-120"/>
                <a:cs typeface="Arial Unicode MS" pitchFamily="34" charset="-120"/>
              </a:rPr>
              <a:t>, 2004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投影片編號版面配置區 3"/>
          <p:cNvSpPr>
            <a:spLocks noGrp="1"/>
          </p:cNvSpPr>
          <p:nvPr>
            <p:ph type="sldNum" sz="quarter" idx="12"/>
          </p:nvPr>
        </p:nvSpPr>
        <p:spPr/>
        <p:txBody>
          <a:bodyPr/>
          <a:lstStyle/>
          <a:p>
            <a:pPr>
              <a:defRPr/>
            </a:pPr>
            <a:fld id="{71621D23-A996-42BF-968C-E614EE6C4966}" type="slidenum">
              <a:rPr lang="en-US" altLang="zh-TW"/>
              <a:pPr>
                <a:defRPr/>
              </a:pPr>
              <a:t>16</a:t>
            </a:fld>
            <a:endParaRPr lang="en-US" altLang="zh-TW"/>
          </a:p>
        </p:txBody>
      </p:sp>
      <p:sp>
        <p:nvSpPr>
          <p:cNvPr id="123907" name="Rectangle 2"/>
          <p:cNvSpPr>
            <a:spLocks noChangeArrowheads="1"/>
          </p:cNvSpPr>
          <p:nvPr/>
        </p:nvSpPr>
        <p:spPr bwMode="auto">
          <a:xfrm>
            <a:off x="1219200" y="0"/>
            <a:ext cx="7791450" cy="914400"/>
          </a:xfrm>
          <a:prstGeom prst="rect">
            <a:avLst/>
          </a:prstGeom>
          <a:noFill/>
          <a:ln w="9525">
            <a:noFill/>
            <a:miter lim="800000"/>
            <a:headEnd/>
            <a:tailEnd/>
          </a:ln>
        </p:spPr>
        <p:txBody>
          <a:bodyPr lIns="92075" tIns="46038" rIns="92075" bIns="46038" anchor="ctr"/>
          <a:lstStyle/>
          <a:p>
            <a:r>
              <a:rPr lang="zh-TW" altLang="zh-TW" sz="3800">
                <a:solidFill>
                  <a:schemeClr val="tx2"/>
                </a:solidFill>
                <a:latin typeface="標楷體" pitchFamily="65" charset="-120"/>
                <a:ea typeface="標楷體" pitchFamily="65" charset="-120"/>
              </a:rPr>
              <a:t> </a:t>
            </a:r>
            <a:r>
              <a:rPr lang="zh-TW" altLang="zh-TW" sz="3200" b="1">
                <a:solidFill>
                  <a:schemeClr val="tx2"/>
                </a:solidFill>
                <a:latin typeface="標楷體" pitchFamily="65" charset="-120"/>
                <a:ea typeface="標楷體" pitchFamily="65" charset="-120"/>
              </a:rPr>
              <a:t>企業</a:t>
            </a:r>
            <a:r>
              <a:rPr lang="zh-TW" altLang="en-US" sz="3200" b="1">
                <a:solidFill>
                  <a:schemeClr val="tx2"/>
                </a:solidFill>
                <a:latin typeface="標楷體" pitchFamily="65" charset="-120"/>
                <a:ea typeface="標楷體" pitchFamily="65" charset="-120"/>
              </a:rPr>
              <a:t>資訊技術應用趨勢與發展重點</a:t>
            </a:r>
            <a:endParaRPr lang="zh-TW" altLang="zh-TW" sz="3200">
              <a:solidFill>
                <a:schemeClr val="tx2"/>
              </a:solidFill>
              <a:latin typeface="標楷體" pitchFamily="65" charset="-120"/>
              <a:ea typeface="標楷體" pitchFamily="65" charset="-120"/>
            </a:endParaRPr>
          </a:p>
        </p:txBody>
      </p:sp>
      <p:sp>
        <p:nvSpPr>
          <p:cNvPr id="123908" name="Text Box 3"/>
          <p:cNvSpPr txBox="1">
            <a:spLocks noChangeArrowheads="1"/>
          </p:cNvSpPr>
          <p:nvPr/>
        </p:nvSpPr>
        <p:spPr bwMode="auto">
          <a:xfrm>
            <a:off x="1144588" y="5984875"/>
            <a:ext cx="3365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I</a:t>
            </a:r>
          </a:p>
        </p:txBody>
      </p:sp>
      <p:sp>
        <p:nvSpPr>
          <p:cNvPr id="123909" name="Text Box 4"/>
          <p:cNvSpPr txBox="1">
            <a:spLocks noChangeArrowheads="1"/>
          </p:cNvSpPr>
          <p:nvPr/>
        </p:nvSpPr>
        <p:spPr bwMode="auto">
          <a:xfrm>
            <a:off x="2998788" y="5945188"/>
            <a:ext cx="4889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II</a:t>
            </a:r>
          </a:p>
        </p:txBody>
      </p:sp>
      <p:sp>
        <p:nvSpPr>
          <p:cNvPr id="123910" name="Text Box 5"/>
          <p:cNvSpPr txBox="1">
            <a:spLocks noChangeArrowheads="1"/>
          </p:cNvSpPr>
          <p:nvPr/>
        </p:nvSpPr>
        <p:spPr bwMode="auto">
          <a:xfrm>
            <a:off x="5024438" y="5945188"/>
            <a:ext cx="6413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III</a:t>
            </a:r>
          </a:p>
        </p:txBody>
      </p:sp>
      <p:sp>
        <p:nvSpPr>
          <p:cNvPr id="123911" name="Text Box 6"/>
          <p:cNvSpPr txBox="1">
            <a:spLocks noChangeArrowheads="1"/>
          </p:cNvSpPr>
          <p:nvPr/>
        </p:nvSpPr>
        <p:spPr bwMode="auto">
          <a:xfrm>
            <a:off x="7034213" y="5945188"/>
            <a:ext cx="4889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IV</a:t>
            </a:r>
          </a:p>
        </p:txBody>
      </p:sp>
      <p:sp>
        <p:nvSpPr>
          <p:cNvPr id="123912" name="Text Box 7"/>
          <p:cNvSpPr txBox="1">
            <a:spLocks noChangeArrowheads="1"/>
          </p:cNvSpPr>
          <p:nvPr/>
        </p:nvSpPr>
        <p:spPr bwMode="auto">
          <a:xfrm>
            <a:off x="8218488" y="5984875"/>
            <a:ext cx="3365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V</a:t>
            </a:r>
          </a:p>
        </p:txBody>
      </p:sp>
      <p:sp>
        <p:nvSpPr>
          <p:cNvPr id="1533960" name="Oval 8"/>
          <p:cNvSpPr>
            <a:spLocks noChangeArrowheads="1"/>
          </p:cNvSpPr>
          <p:nvPr/>
        </p:nvSpPr>
        <p:spPr bwMode="auto">
          <a:xfrm>
            <a:off x="5097463" y="860425"/>
            <a:ext cx="4035425" cy="439738"/>
          </a:xfrm>
          <a:prstGeom prst="ellipse">
            <a:avLst/>
          </a:prstGeom>
          <a:solidFill>
            <a:srgbClr val="0033CC"/>
          </a:solidFill>
          <a:ln w="9525">
            <a:solidFill>
              <a:schemeClr val="tx1"/>
            </a:solidFill>
            <a:round/>
            <a:headEnd/>
            <a:tailEnd/>
          </a:ln>
          <a:effectLst>
            <a:outerShdw dist="107763" dir="2700000" algn="ctr" rotWithShape="0">
              <a:schemeClr val="bg2"/>
            </a:outerShdw>
          </a:effectLst>
        </p:spPr>
        <p:txBody>
          <a:bodyPr wrap="none" anchor="ctr"/>
          <a:lstStyle/>
          <a:p>
            <a:pPr algn="ctr">
              <a:defRPr/>
            </a:pPr>
            <a:endParaRPr lang="zh-TW" altLang="zh-TW">
              <a:latin typeface="標楷體" pitchFamily="65" charset="-120"/>
              <a:ea typeface="標楷體" pitchFamily="65" charset="-120"/>
            </a:endParaRPr>
          </a:p>
        </p:txBody>
      </p:sp>
      <p:sp>
        <p:nvSpPr>
          <p:cNvPr id="123914" name="Text Box 9"/>
          <p:cNvSpPr txBox="1">
            <a:spLocks noChangeArrowheads="1"/>
          </p:cNvSpPr>
          <p:nvPr/>
        </p:nvSpPr>
        <p:spPr bwMode="gray">
          <a:xfrm>
            <a:off x="6592888" y="836613"/>
            <a:ext cx="1454150" cy="396875"/>
          </a:xfrm>
          <a:prstGeom prst="rect">
            <a:avLst/>
          </a:prstGeom>
          <a:noFill/>
          <a:ln w="9525">
            <a:noFill/>
            <a:miter lim="800000"/>
            <a:headEnd/>
            <a:tailEnd/>
          </a:ln>
        </p:spPr>
        <p:txBody>
          <a:bodyPr wrap="none">
            <a:spAutoFit/>
          </a:bodyPr>
          <a:lstStyle/>
          <a:p>
            <a:r>
              <a:rPr lang="en-US" altLang="zh-TW" sz="2000" b="1">
                <a:solidFill>
                  <a:srgbClr val="FFFF00"/>
                </a:solidFill>
                <a:latin typeface="標楷體" pitchFamily="65" charset="-120"/>
                <a:ea typeface="標楷體" pitchFamily="65" charset="-120"/>
              </a:rPr>
              <a:t>e-Business</a:t>
            </a:r>
          </a:p>
        </p:txBody>
      </p:sp>
      <p:sp>
        <p:nvSpPr>
          <p:cNvPr id="123915" name="Text Box 10"/>
          <p:cNvSpPr txBox="1">
            <a:spLocks noChangeArrowheads="1"/>
          </p:cNvSpPr>
          <p:nvPr/>
        </p:nvSpPr>
        <p:spPr bwMode="auto">
          <a:xfrm>
            <a:off x="8440738" y="6043613"/>
            <a:ext cx="692150" cy="396875"/>
          </a:xfrm>
          <a:prstGeom prst="rect">
            <a:avLst/>
          </a:prstGeom>
          <a:noFill/>
          <a:ln w="9525">
            <a:noFill/>
            <a:miter lim="800000"/>
            <a:headEnd/>
            <a:tailEnd/>
          </a:ln>
        </p:spPr>
        <p:txBody>
          <a:bodyPr>
            <a:spAutoFit/>
          </a:bodyPr>
          <a:lstStyle/>
          <a:p>
            <a:r>
              <a:rPr lang="zh-TW" altLang="en-US" sz="2000" b="1">
                <a:latin typeface="標楷體" pitchFamily="65" charset="-120"/>
                <a:ea typeface="標楷體" pitchFamily="65" charset="-120"/>
              </a:rPr>
              <a:t>時間</a:t>
            </a:r>
            <a:endParaRPr lang="zh-TW" altLang="en-US" sz="2400">
              <a:latin typeface="標楷體" pitchFamily="65" charset="-120"/>
              <a:ea typeface="標楷體" pitchFamily="65" charset="-120"/>
            </a:endParaRPr>
          </a:p>
        </p:txBody>
      </p:sp>
      <p:sp>
        <p:nvSpPr>
          <p:cNvPr id="123916" name="Text Box 11"/>
          <p:cNvSpPr txBox="1">
            <a:spLocks noChangeArrowheads="1"/>
          </p:cNvSpPr>
          <p:nvPr/>
        </p:nvSpPr>
        <p:spPr bwMode="auto">
          <a:xfrm>
            <a:off x="179388" y="1487488"/>
            <a:ext cx="458787" cy="987425"/>
          </a:xfrm>
          <a:prstGeom prst="rect">
            <a:avLst/>
          </a:prstGeom>
          <a:noFill/>
          <a:ln w="9525">
            <a:noFill/>
            <a:miter lim="800000"/>
            <a:headEnd/>
            <a:tailEnd/>
          </a:ln>
        </p:spPr>
        <p:txBody>
          <a:bodyPr vert="eaVert" wrap="none">
            <a:spAutoFit/>
          </a:bodyPr>
          <a:lstStyle/>
          <a:p>
            <a:r>
              <a:rPr lang="zh-TW" altLang="en-US" b="1">
                <a:latin typeface="標楷體" pitchFamily="65" charset="-120"/>
                <a:ea typeface="標楷體" pitchFamily="65" charset="-120"/>
              </a:rPr>
              <a:t>整合程度</a:t>
            </a:r>
            <a:endParaRPr lang="zh-TW" altLang="en-US" sz="2400">
              <a:latin typeface="標楷體" pitchFamily="65" charset="-120"/>
              <a:ea typeface="標楷體" pitchFamily="65" charset="-120"/>
            </a:endParaRPr>
          </a:p>
        </p:txBody>
      </p:sp>
      <p:sp>
        <p:nvSpPr>
          <p:cNvPr id="123917" name="Line 12"/>
          <p:cNvSpPr>
            <a:spLocks noChangeShapeType="1"/>
          </p:cNvSpPr>
          <p:nvPr/>
        </p:nvSpPr>
        <p:spPr bwMode="auto">
          <a:xfrm flipH="1">
            <a:off x="5519738" y="936625"/>
            <a:ext cx="41275" cy="4973638"/>
          </a:xfrm>
          <a:prstGeom prst="line">
            <a:avLst/>
          </a:prstGeom>
          <a:noFill/>
          <a:ln w="28575" cap="rnd">
            <a:solidFill>
              <a:schemeClr val="tx1"/>
            </a:solidFill>
            <a:prstDash val="sysDot"/>
            <a:round/>
            <a:headEnd/>
            <a:tailEnd/>
          </a:ln>
        </p:spPr>
        <p:txBody>
          <a:bodyPr wrap="none" anchor="ctr"/>
          <a:lstStyle/>
          <a:p>
            <a:endParaRPr lang="zh-TW" altLang="en-US"/>
          </a:p>
        </p:txBody>
      </p:sp>
      <p:sp>
        <p:nvSpPr>
          <p:cNvPr id="123918" name="Line 13"/>
          <p:cNvSpPr>
            <a:spLocks noChangeShapeType="1"/>
          </p:cNvSpPr>
          <p:nvPr/>
        </p:nvSpPr>
        <p:spPr bwMode="auto">
          <a:xfrm flipH="1">
            <a:off x="141288" y="728663"/>
            <a:ext cx="20637" cy="5200650"/>
          </a:xfrm>
          <a:prstGeom prst="line">
            <a:avLst/>
          </a:prstGeom>
          <a:noFill/>
          <a:ln w="12700">
            <a:solidFill>
              <a:schemeClr val="tx1"/>
            </a:solidFill>
            <a:round/>
            <a:headEnd type="triangle" w="med" len="med"/>
            <a:tailEnd/>
          </a:ln>
        </p:spPr>
        <p:txBody>
          <a:bodyPr wrap="none" anchor="ctr"/>
          <a:lstStyle/>
          <a:p>
            <a:endParaRPr lang="zh-TW" altLang="en-US"/>
          </a:p>
        </p:txBody>
      </p:sp>
      <p:sp>
        <p:nvSpPr>
          <p:cNvPr id="123919" name="Line 14"/>
          <p:cNvSpPr>
            <a:spLocks noChangeShapeType="1"/>
          </p:cNvSpPr>
          <p:nvPr/>
        </p:nvSpPr>
        <p:spPr bwMode="auto">
          <a:xfrm>
            <a:off x="0" y="5927725"/>
            <a:ext cx="9259888" cy="0"/>
          </a:xfrm>
          <a:prstGeom prst="line">
            <a:avLst/>
          </a:prstGeom>
          <a:noFill/>
          <a:ln w="12700">
            <a:solidFill>
              <a:schemeClr val="tx1"/>
            </a:solidFill>
            <a:round/>
            <a:headEnd type="none" w="sm" len="sm"/>
            <a:tailEnd type="triangle" w="med" len="med"/>
          </a:ln>
        </p:spPr>
        <p:txBody>
          <a:bodyPr wrap="none" anchor="ctr"/>
          <a:lstStyle/>
          <a:p>
            <a:endParaRPr lang="zh-TW" altLang="en-US"/>
          </a:p>
        </p:txBody>
      </p:sp>
      <p:grpSp>
        <p:nvGrpSpPr>
          <p:cNvPr id="2" name="Group 15"/>
          <p:cNvGrpSpPr>
            <a:grpSpLocks/>
          </p:cNvGrpSpPr>
          <p:nvPr/>
        </p:nvGrpSpPr>
        <p:grpSpPr bwMode="auto">
          <a:xfrm>
            <a:off x="330200" y="5367338"/>
            <a:ext cx="1981200" cy="555625"/>
            <a:chOff x="208" y="3381"/>
            <a:chExt cx="1248" cy="350"/>
          </a:xfrm>
        </p:grpSpPr>
        <p:sp>
          <p:nvSpPr>
            <p:cNvPr id="123981" name="Oval 16" descr="寬右斜對角線"/>
            <p:cNvSpPr>
              <a:spLocks noChangeArrowheads="1"/>
            </p:cNvSpPr>
            <p:nvPr/>
          </p:nvSpPr>
          <p:spPr bwMode="auto">
            <a:xfrm>
              <a:off x="208" y="3381"/>
              <a:ext cx="1248" cy="350"/>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82" name="Text Box 17"/>
            <p:cNvSpPr txBox="1">
              <a:spLocks noChangeArrowheads="1"/>
            </p:cNvSpPr>
            <p:nvPr/>
          </p:nvSpPr>
          <p:spPr bwMode="auto">
            <a:xfrm>
              <a:off x="442" y="3439"/>
              <a:ext cx="836" cy="231"/>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孤島式系統</a:t>
              </a:r>
            </a:p>
          </p:txBody>
        </p:sp>
      </p:grpSp>
      <p:grpSp>
        <p:nvGrpSpPr>
          <p:cNvPr id="3" name="Group 18"/>
          <p:cNvGrpSpPr>
            <a:grpSpLocks/>
          </p:cNvGrpSpPr>
          <p:nvPr/>
        </p:nvGrpSpPr>
        <p:grpSpPr bwMode="auto">
          <a:xfrm>
            <a:off x="2559050" y="4811713"/>
            <a:ext cx="1981200" cy="765175"/>
            <a:chOff x="1612" y="3031"/>
            <a:chExt cx="1248" cy="482"/>
          </a:xfrm>
        </p:grpSpPr>
        <p:sp>
          <p:nvSpPr>
            <p:cNvPr id="123979" name="Oval 19" descr="寬右斜對角線"/>
            <p:cNvSpPr>
              <a:spLocks noChangeArrowheads="1"/>
            </p:cNvSpPr>
            <p:nvPr/>
          </p:nvSpPr>
          <p:spPr bwMode="auto">
            <a:xfrm>
              <a:off x="1612" y="3031"/>
              <a:ext cx="1248" cy="482"/>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80" name="Text Box 20"/>
            <p:cNvSpPr txBox="1">
              <a:spLocks noChangeArrowheads="1"/>
            </p:cNvSpPr>
            <p:nvPr/>
          </p:nvSpPr>
          <p:spPr bwMode="auto">
            <a:xfrm>
              <a:off x="1918" y="3088"/>
              <a:ext cx="692" cy="404"/>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局部功能</a:t>
              </a:r>
            </a:p>
            <a:p>
              <a:pPr algn="ctr"/>
              <a:r>
                <a:rPr lang="zh-TW" altLang="en-US">
                  <a:solidFill>
                    <a:schemeClr val="bg2"/>
                  </a:solidFill>
                  <a:latin typeface="標楷體" pitchFamily="65" charset="-120"/>
                  <a:ea typeface="標楷體" pitchFamily="65" charset="-120"/>
                </a:rPr>
                <a:t>整合系統</a:t>
              </a:r>
            </a:p>
          </p:txBody>
        </p:sp>
      </p:grpSp>
      <p:grpSp>
        <p:nvGrpSpPr>
          <p:cNvPr id="4" name="Group 21"/>
          <p:cNvGrpSpPr>
            <a:grpSpLocks/>
          </p:cNvGrpSpPr>
          <p:nvPr/>
        </p:nvGrpSpPr>
        <p:grpSpPr bwMode="auto">
          <a:xfrm>
            <a:off x="4446588" y="3981450"/>
            <a:ext cx="2112962" cy="765175"/>
            <a:chOff x="2801" y="2508"/>
            <a:chExt cx="1331" cy="482"/>
          </a:xfrm>
        </p:grpSpPr>
        <p:sp>
          <p:nvSpPr>
            <p:cNvPr id="123977" name="Oval 22" descr="寬右斜對角線"/>
            <p:cNvSpPr>
              <a:spLocks noChangeArrowheads="1"/>
            </p:cNvSpPr>
            <p:nvPr/>
          </p:nvSpPr>
          <p:spPr bwMode="auto">
            <a:xfrm>
              <a:off x="2801" y="2508"/>
              <a:ext cx="1331" cy="482"/>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78" name="Text Box 23"/>
            <p:cNvSpPr txBox="1">
              <a:spLocks noChangeArrowheads="1"/>
            </p:cNvSpPr>
            <p:nvPr/>
          </p:nvSpPr>
          <p:spPr bwMode="auto">
            <a:xfrm>
              <a:off x="2879" y="2567"/>
              <a:ext cx="1052" cy="404"/>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個別廠區</a:t>
              </a:r>
              <a:r>
                <a:rPr lang="en-US" altLang="zh-TW">
                  <a:solidFill>
                    <a:schemeClr val="bg2"/>
                  </a:solidFill>
                  <a:latin typeface="標楷體" pitchFamily="65" charset="-120"/>
                  <a:ea typeface="標楷體" pitchFamily="65" charset="-120"/>
                </a:rPr>
                <a:t>/</a:t>
              </a:r>
              <a:r>
                <a:rPr lang="zh-TW" altLang="en-US">
                  <a:solidFill>
                    <a:schemeClr val="bg2"/>
                  </a:solidFill>
                  <a:latin typeface="標楷體" pitchFamily="65" charset="-120"/>
                  <a:ea typeface="標楷體" pitchFamily="65" charset="-120"/>
                </a:rPr>
                <a:t>地點</a:t>
              </a:r>
            </a:p>
            <a:p>
              <a:pPr algn="ctr"/>
              <a:r>
                <a:rPr lang="zh-TW" altLang="en-US">
                  <a:solidFill>
                    <a:schemeClr val="bg2"/>
                  </a:solidFill>
                  <a:latin typeface="標楷體" pitchFamily="65" charset="-120"/>
                  <a:ea typeface="標楷體" pitchFamily="65" charset="-120"/>
                </a:rPr>
                <a:t>整體整合</a:t>
              </a:r>
            </a:p>
          </p:txBody>
        </p:sp>
      </p:grpSp>
      <p:grpSp>
        <p:nvGrpSpPr>
          <p:cNvPr id="5" name="Group 24"/>
          <p:cNvGrpSpPr>
            <a:grpSpLocks/>
          </p:cNvGrpSpPr>
          <p:nvPr/>
        </p:nvGrpSpPr>
        <p:grpSpPr bwMode="auto">
          <a:xfrm>
            <a:off x="6521450" y="3143250"/>
            <a:ext cx="2112963" cy="765175"/>
            <a:chOff x="4108" y="1980"/>
            <a:chExt cx="1331" cy="482"/>
          </a:xfrm>
        </p:grpSpPr>
        <p:sp>
          <p:nvSpPr>
            <p:cNvPr id="123975" name="Oval 25" descr="寬右斜對角線"/>
            <p:cNvSpPr>
              <a:spLocks noChangeArrowheads="1"/>
            </p:cNvSpPr>
            <p:nvPr/>
          </p:nvSpPr>
          <p:spPr bwMode="auto">
            <a:xfrm>
              <a:off x="4108" y="1980"/>
              <a:ext cx="1331" cy="482"/>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76" name="Text Box 26"/>
            <p:cNvSpPr txBox="1">
              <a:spLocks noChangeArrowheads="1"/>
            </p:cNvSpPr>
            <p:nvPr/>
          </p:nvSpPr>
          <p:spPr bwMode="auto">
            <a:xfrm>
              <a:off x="4445" y="2039"/>
              <a:ext cx="692" cy="404"/>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全球關係</a:t>
              </a:r>
            </a:p>
            <a:p>
              <a:pPr algn="ctr"/>
              <a:r>
                <a:rPr lang="zh-TW" altLang="en-US">
                  <a:solidFill>
                    <a:schemeClr val="bg2"/>
                  </a:solidFill>
                  <a:latin typeface="標楷體" pitchFamily="65" charset="-120"/>
                  <a:ea typeface="標楷體" pitchFamily="65" charset="-120"/>
                </a:rPr>
                <a:t>企業整合</a:t>
              </a:r>
            </a:p>
          </p:txBody>
        </p:sp>
      </p:grpSp>
      <p:grpSp>
        <p:nvGrpSpPr>
          <p:cNvPr id="6" name="Group 27"/>
          <p:cNvGrpSpPr>
            <a:grpSpLocks/>
          </p:cNvGrpSpPr>
          <p:nvPr/>
        </p:nvGrpSpPr>
        <p:grpSpPr bwMode="auto">
          <a:xfrm>
            <a:off x="7016750" y="2171700"/>
            <a:ext cx="2116138" cy="765175"/>
            <a:chOff x="4420" y="1368"/>
            <a:chExt cx="1333" cy="482"/>
          </a:xfrm>
        </p:grpSpPr>
        <p:sp>
          <p:nvSpPr>
            <p:cNvPr id="123973" name="Oval 28" descr="寬右斜對角線"/>
            <p:cNvSpPr>
              <a:spLocks noChangeArrowheads="1"/>
            </p:cNvSpPr>
            <p:nvPr/>
          </p:nvSpPr>
          <p:spPr bwMode="auto">
            <a:xfrm>
              <a:off x="4420" y="1368"/>
              <a:ext cx="1333" cy="482"/>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74" name="Text Box 29"/>
            <p:cNvSpPr txBox="1">
              <a:spLocks noChangeArrowheads="1"/>
            </p:cNvSpPr>
            <p:nvPr/>
          </p:nvSpPr>
          <p:spPr bwMode="auto">
            <a:xfrm>
              <a:off x="4647" y="1417"/>
              <a:ext cx="980" cy="404"/>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上中下游企業</a:t>
              </a:r>
            </a:p>
            <a:p>
              <a:pPr algn="ctr"/>
              <a:r>
                <a:rPr lang="zh-TW" altLang="en-US">
                  <a:solidFill>
                    <a:schemeClr val="bg2"/>
                  </a:solidFill>
                  <a:latin typeface="標楷體" pitchFamily="65" charset="-120"/>
                  <a:ea typeface="標楷體" pitchFamily="65" charset="-120"/>
                </a:rPr>
                <a:t>跨產業間整合</a:t>
              </a:r>
            </a:p>
          </p:txBody>
        </p:sp>
      </p:grpSp>
      <p:sp>
        <p:nvSpPr>
          <p:cNvPr id="123925" name="Oval 30"/>
          <p:cNvSpPr>
            <a:spLocks noChangeArrowheads="1"/>
          </p:cNvSpPr>
          <p:nvPr/>
        </p:nvSpPr>
        <p:spPr bwMode="auto">
          <a:xfrm>
            <a:off x="990600" y="4116388"/>
            <a:ext cx="825500" cy="417512"/>
          </a:xfrm>
          <a:prstGeom prst="ellipse">
            <a:avLst/>
          </a:prstGeom>
          <a:noFill/>
          <a:ln w="9525">
            <a:solidFill>
              <a:schemeClr val="tx1"/>
            </a:solidFill>
            <a:round/>
            <a:headEnd/>
            <a:tailEnd/>
          </a:ln>
        </p:spPr>
        <p:txBody>
          <a:bodyPr wrap="none" anchor="ctr"/>
          <a:lstStyle/>
          <a:p>
            <a:endParaRPr lang="zh-TW" altLang="en-US"/>
          </a:p>
        </p:txBody>
      </p:sp>
      <p:sp>
        <p:nvSpPr>
          <p:cNvPr id="123926" name="Text Box 31"/>
          <p:cNvSpPr txBox="1">
            <a:spLocks noChangeArrowheads="1"/>
          </p:cNvSpPr>
          <p:nvPr/>
        </p:nvSpPr>
        <p:spPr bwMode="auto">
          <a:xfrm>
            <a:off x="990600" y="4152900"/>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BOM</a:t>
            </a:r>
          </a:p>
        </p:txBody>
      </p:sp>
      <p:sp>
        <p:nvSpPr>
          <p:cNvPr id="123927" name="Oval 32"/>
          <p:cNvSpPr>
            <a:spLocks noChangeArrowheads="1"/>
          </p:cNvSpPr>
          <p:nvPr/>
        </p:nvSpPr>
        <p:spPr bwMode="auto">
          <a:xfrm>
            <a:off x="217488" y="4687888"/>
            <a:ext cx="749300" cy="415925"/>
          </a:xfrm>
          <a:prstGeom prst="ellipse">
            <a:avLst/>
          </a:prstGeom>
          <a:noFill/>
          <a:ln w="12700">
            <a:solidFill>
              <a:schemeClr val="tx1"/>
            </a:solidFill>
            <a:round/>
            <a:headEnd/>
            <a:tailEnd/>
          </a:ln>
        </p:spPr>
        <p:txBody>
          <a:bodyPr wrap="none" anchor="ctr"/>
          <a:lstStyle/>
          <a:p>
            <a:endParaRPr lang="zh-TW" altLang="en-US"/>
          </a:p>
        </p:txBody>
      </p:sp>
      <p:sp>
        <p:nvSpPr>
          <p:cNvPr id="123928" name="Text Box 33"/>
          <p:cNvSpPr txBox="1">
            <a:spLocks noChangeArrowheads="1"/>
          </p:cNvSpPr>
          <p:nvPr/>
        </p:nvSpPr>
        <p:spPr bwMode="auto">
          <a:xfrm>
            <a:off x="217488" y="4687888"/>
            <a:ext cx="708025" cy="366712"/>
          </a:xfrm>
          <a:prstGeom prst="rect">
            <a:avLst/>
          </a:prstGeom>
          <a:noFill/>
          <a:ln w="19050">
            <a:noFill/>
            <a:miter lim="800000"/>
            <a:headEnd/>
            <a:tailEnd/>
          </a:ln>
        </p:spPr>
        <p:txBody>
          <a:bodyPr>
            <a:spAutoFit/>
          </a:bodyPr>
          <a:lstStyle/>
          <a:p>
            <a:r>
              <a:rPr lang="en-US" altLang="zh-TW">
                <a:latin typeface="標楷體" pitchFamily="65" charset="-120"/>
                <a:ea typeface="標楷體" pitchFamily="65" charset="-120"/>
              </a:rPr>
              <a:t>ACC</a:t>
            </a:r>
          </a:p>
        </p:txBody>
      </p:sp>
      <p:sp>
        <p:nvSpPr>
          <p:cNvPr id="123929" name="Oval 34"/>
          <p:cNvSpPr>
            <a:spLocks noChangeArrowheads="1"/>
          </p:cNvSpPr>
          <p:nvPr/>
        </p:nvSpPr>
        <p:spPr bwMode="auto">
          <a:xfrm>
            <a:off x="990600" y="4673600"/>
            <a:ext cx="709613" cy="415925"/>
          </a:xfrm>
          <a:prstGeom prst="ellipse">
            <a:avLst/>
          </a:prstGeom>
          <a:noFill/>
          <a:ln w="9525">
            <a:solidFill>
              <a:schemeClr val="tx1"/>
            </a:solidFill>
            <a:round/>
            <a:headEnd/>
            <a:tailEnd/>
          </a:ln>
        </p:spPr>
        <p:txBody>
          <a:bodyPr wrap="none" anchor="ctr"/>
          <a:lstStyle/>
          <a:p>
            <a:endParaRPr lang="zh-TW" altLang="en-US"/>
          </a:p>
        </p:txBody>
      </p:sp>
      <p:sp>
        <p:nvSpPr>
          <p:cNvPr id="123930" name="Text Box 35"/>
          <p:cNvSpPr txBox="1">
            <a:spLocks noChangeArrowheads="1"/>
          </p:cNvSpPr>
          <p:nvPr/>
        </p:nvSpPr>
        <p:spPr bwMode="auto">
          <a:xfrm>
            <a:off x="990600" y="4708525"/>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INV</a:t>
            </a:r>
          </a:p>
        </p:txBody>
      </p:sp>
      <p:sp>
        <p:nvSpPr>
          <p:cNvPr id="123931" name="Oval 36"/>
          <p:cNvSpPr>
            <a:spLocks noChangeArrowheads="1"/>
          </p:cNvSpPr>
          <p:nvPr/>
        </p:nvSpPr>
        <p:spPr bwMode="auto">
          <a:xfrm>
            <a:off x="1816100" y="4673600"/>
            <a:ext cx="768350" cy="415925"/>
          </a:xfrm>
          <a:prstGeom prst="ellipse">
            <a:avLst/>
          </a:prstGeom>
          <a:noFill/>
          <a:ln w="9525">
            <a:solidFill>
              <a:schemeClr val="tx1"/>
            </a:solidFill>
            <a:round/>
            <a:headEnd/>
            <a:tailEnd/>
          </a:ln>
        </p:spPr>
        <p:txBody>
          <a:bodyPr wrap="none" anchor="ctr"/>
          <a:lstStyle/>
          <a:p>
            <a:endParaRPr lang="zh-TW" altLang="en-US"/>
          </a:p>
        </p:txBody>
      </p:sp>
      <p:sp>
        <p:nvSpPr>
          <p:cNvPr id="123932" name="Text Box 37"/>
          <p:cNvSpPr txBox="1">
            <a:spLocks noChangeArrowheads="1"/>
          </p:cNvSpPr>
          <p:nvPr/>
        </p:nvSpPr>
        <p:spPr bwMode="auto">
          <a:xfrm>
            <a:off x="1816100" y="4708525"/>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EOS</a:t>
            </a:r>
          </a:p>
        </p:txBody>
      </p:sp>
      <p:sp>
        <p:nvSpPr>
          <p:cNvPr id="123933" name="Oval 38"/>
          <p:cNvSpPr>
            <a:spLocks noChangeArrowheads="1"/>
          </p:cNvSpPr>
          <p:nvPr/>
        </p:nvSpPr>
        <p:spPr bwMode="auto">
          <a:xfrm>
            <a:off x="2308225" y="3838575"/>
            <a:ext cx="730250" cy="417513"/>
          </a:xfrm>
          <a:prstGeom prst="ellipse">
            <a:avLst/>
          </a:prstGeom>
          <a:noFill/>
          <a:ln w="9525">
            <a:solidFill>
              <a:schemeClr val="tx1"/>
            </a:solidFill>
            <a:round/>
            <a:headEnd/>
            <a:tailEnd/>
          </a:ln>
        </p:spPr>
        <p:txBody>
          <a:bodyPr wrap="none" anchor="ctr"/>
          <a:lstStyle/>
          <a:p>
            <a:endParaRPr lang="zh-TW" altLang="en-US"/>
          </a:p>
        </p:txBody>
      </p:sp>
      <p:sp>
        <p:nvSpPr>
          <p:cNvPr id="123934" name="Text Box 39"/>
          <p:cNvSpPr txBox="1">
            <a:spLocks noChangeArrowheads="1"/>
          </p:cNvSpPr>
          <p:nvPr/>
        </p:nvSpPr>
        <p:spPr bwMode="auto">
          <a:xfrm>
            <a:off x="2308225" y="3875088"/>
            <a:ext cx="527050" cy="366712"/>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POS</a:t>
            </a:r>
          </a:p>
        </p:txBody>
      </p:sp>
      <p:sp>
        <p:nvSpPr>
          <p:cNvPr id="123935" name="Oval 40"/>
          <p:cNvSpPr>
            <a:spLocks noChangeArrowheads="1"/>
          </p:cNvSpPr>
          <p:nvPr/>
        </p:nvSpPr>
        <p:spPr bwMode="auto">
          <a:xfrm>
            <a:off x="2571750" y="4324350"/>
            <a:ext cx="730250" cy="417513"/>
          </a:xfrm>
          <a:prstGeom prst="ellipse">
            <a:avLst/>
          </a:prstGeom>
          <a:noFill/>
          <a:ln w="9525">
            <a:solidFill>
              <a:schemeClr val="tx1"/>
            </a:solidFill>
            <a:round/>
            <a:headEnd/>
            <a:tailEnd/>
          </a:ln>
        </p:spPr>
        <p:txBody>
          <a:bodyPr wrap="none" anchor="ctr"/>
          <a:lstStyle/>
          <a:p>
            <a:endParaRPr lang="zh-TW" altLang="en-US"/>
          </a:p>
        </p:txBody>
      </p:sp>
      <p:sp>
        <p:nvSpPr>
          <p:cNvPr id="123936" name="Text Box 41"/>
          <p:cNvSpPr txBox="1">
            <a:spLocks noChangeArrowheads="1"/>
          </p:cNvSpPr>
          <p:nvPr/>
        </p:nvSpPr>
        <p:spPr bwMode="auto">
          <a:xfrm>
            <a:off x="2628900" y="4360863"/>
            <a:ext cx="527050" cy="366712"/>
          </a:xfrm>
          <a:prstGeom prst="rect">
            <a:avLst/>
          </a:prstGeom>
          <a:noFill/>
          <a:ln w="9525">
            <a:noFill/>
            <a:miter lim="800000"/>
            <a:headEnd/>
            <a:tailEnd/>
          </a:ln>
        </p:spPr>
        <p:txBody>
          <a:bodyPr wrap="none">
            <a:spAutoFit/>
          </a:bodyPr>
          <a:lstStyle/>
          <a:p>
            <a:pPr algn="ctr"/>
            <a:r>
              <a:rPr lang="en-US" altLang="zh-TW">
                <a:latin typeface="標楷體" pitchFamily="65" charset="-120"/>
                <a:ea typeface="標楷體" pitchFamily="65" charset="-120"/>
              </a:rPr>
              <a:t>FIN</a:t>
            </a:r>
          </a:p>
        </p:txBody>
      </p:sp>
      <p:sp>
        <p:nvSpPr>
          <p:cNvPr id="123937" name="Oval 42"/>
          <p:cNvSpPr>
            <a:spLocks noChangeArrowheads="1"/>
          </p:cNvSpPr>
          <p:nvPr/>
        </p:nvSpPr>
        <p:spPr bwMode="auto">
          <a:xfrm>
            <a:off x="3397250" y="4324350"/>
            <a:ext cx="730250" cy="417513"/>
          </a:xfrm>
          <a:prstGeom prst="ellipse">
            <a:avLst/>
          </a:prstGeom>
          <a:noFill/>
          <a:ln w="9525">
            <a:solidFill>
              <a:schemeClr val="tx1"/>
            </a:solidFill>
            <a:round/>
            <a:headEnd/>
            <a:tailEnd/>
          </a:ln>
        </p:spPr>
        <p:txBody>
          <a:bodyPr wrap="none" anchor="ctr"/>
          <a:lstStyle/>
          <a:p>
            <a:endParaRPr lang="zh-TW" altLang="en-US"/>
          </a:p>
        </p:txBody>
      </p:sp>
      <p:sp>
        <p:nvSpPr>
          <p:cNvPr id="123938" name="Text Box 43"/>
          <p:cNvSpPr txBox="1">
            <a:spLocks noChangeArrowheads="1"/>
          </p:cNvSpPr>
          <p:nvPr/>
        </p:nvSpPr>
        <p:spPr bwMode="auto">
          <a:xfrm>
            <a:off x="3454400" y="4360863"/>
            <a:ext cx="527050" cy="366712"/>
          </a:xfrm>
          <a:prstGeom prst="rect">
            <a:avLst/>
          </a:prstGeom>
          <a:noFill/>
          <a:ln w="9525">
            <a:noFill/>
            <a:miter lim="800000"/>
            <a:headEnd/>
            <a:tailEnd/>
          </a:ln>
        </p:spPr>
        <p:txBody>
          <a:bodyPr wrap="none">
            <a:spAutoFit/>
          </a:bodyPr>
          <a:lstStyle/>
          <a:p>
            <a:pPr algn="ctr"/>
            <a:r>
              <a:rPr lang="en-US" altLang="zh-TW">
                <a:latin typeface="標楷體" pitchFamily="65" charset="-120"/>
                <a:ea typeface="標楷體" pitchFamily="65" charset="-120"/>
              </a:rPr>
              <a:t>IMS</a:t>
            </a:r>
          </a:p>
        </p:txBody>
      </p:sp>
      <p:sp>
        <p:nvSpPr>
          <p:cNvPr id="123939" name="Oval 44"/>
          <p:cNvSpPr>
            <a:spLocks noChangeArrowheads="1"/>
          </p:cNvSpPr>
          <p:nvPr/>
        </p:nvSpPr>
        <p:spPr bwMode="auto">
          <a:xfrm>
            <a:off x="3125788" y="3703638"/>
            <a:ext cx="1512887" cy="415925"/>
          </a:xfrm>
          <a:prstGeom prst="ellipse">
            <a:avLst/>
          </a:prstGeom>
          <a:noFill/>
          <a:ln w="9525">
            <a:solidFill>
              <a:schemeClr val="tx1"/>
            </a:solidFill>
            <a:round/>
            <a:headEnd/>
            <a:tailEnd/>
          </a:ln>
        </p:spPr>
        <p:txBody>
          <a:bodyPr wrap="none" anchor="ctr"/>
          <a:lstStyle/>
          <a:p>
            <a:endParaRPr lang="zh-TW" altLang="en-US"/>
          </a:p>
        </p:txBody>
      </p:sp>
      <p:sp>
        <p:nvSpPr>
          <p:cNvPr id="123940" name="Text Box 45"/>
          <p:cNvSpPr txBox="1">
            <a:spLocks noChangeArrowheads="1"/>
          </p:cNvSpPr>
          <p:nvPr/>
        </p:nvSpPr>
        <p:spPr bwMode="auto">
          <a:xfrm>
            <a:off x="3136900" y="3735388"/>
            <a:ext cx="984250" cy="366712"/>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CAD/CAM</a:t>
            </a:r>
          </a:p>
        </p:txBody>
      </p:sp>
      <p:sp>
        <p:nvSpPr>
          <p:cNvPr id="123941" name="Oval 46"/>
          <p:cNvSpPr>
            <a:spLocks noChangeArrowheads="1"/>
          </p:cNvSpPr>
          <p:nvPr/>
        </p:nvSpPr>
        <p:spPr bwMode="auto">
          <a:xfrm>
            <a:off x="4635500" y="3421063"/>
            <a:ext cx="730250" cy="417512"/>
          </a:xfrm>
          <a:prstGeom prst="ellipse">
            <a:avLst/>
          </a:prstGeom>
          <a:noFill/>
          <a:ln w="9525">
            <a:solidFill>
              <a:schemeClr val="tx1"/>
            </a:solidFill>
            <a:round/>
            <a:headEnd/>
            <a:tailEnd/>
          </a:ln>
        </p:spPr>
        <p:txBody>
          <a:bodyPr wrap="none" anchor="ctr"/>
          <a:lstStyle/>
          <a:p>
            <a:endParaRPr lang="zh-TW" altLang="en-US"/>
          </a:p>
        </p:txBody>
      </p:sp>
      <p:sp>
        <p:nvSpPr>
          <p:cNvPr id="123942" name="Text Box 47"/>
          <p:cNvSpPr txBox="1">
            <a:spLocks noChangeArrowheads="1"/>
          </p:cNvSpPr>
          <p:nvPr/>
        </p:nvSpPr>
        <p:spPr bwMode="auto">
          <a:xfrm>
            <a:off x="4635500" y="3457575"/>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MRP</a:t>
            </a:r>
          </a:p>
        </p:txBody>
      </p:sp>
      <p:sp>
        <p:nvSpPr>
          <p:cNvPr id="123943" name="Oval 48"/>
          <p:cNvSpPr>
            <a:spLocks noChangeArrowheads="1"/>
          </p:cNvSpPr>
          <p:nvPr/>
        </p:nvSpPr>
        <p:spPr bwMode="auto">
          <a:xfrm>
            <a:off x="5365750" y="3282950"/>
            <a:ext cx="1000125" cy="415925"/>
          </a:xfrm>
          <a:prstGeom prst="ellipse">
            <a:avLst/>
          </a:prstGeom>
          <a:noFill/>
          <a:ln w="9525">
            <a:solidFill>
              <a:schemeClr val="tx1"/>
            </a:solidFill>
            <a:round/>
            <a:headEnd/>
            <a:tailEnd/>
          </a:ln>
        </p:spPr>
        <p:txBody>
          <a:bodyPr wrap="none" anchor="ctr"/>
          <a:lstStyle/>
          <a:p>
            <a:endParaRPr lang="zh-TW" altLang="en-US"/>
          </a:p>
        </p:txBody>
      </p:sp>
      <p:sp>
        <p:nvSpPr>
          <p:cNvPr id="123944" name="Text Box 49"/>
          <p:cNvSpPr txBox="1">
            <a:spLocks noChangeArrowheads="1"/>
          </p:cNvSpPr>
          <p:nvPr/>
        </p:nvSpPr>
        <p:spPr bwMode="auto">
          <a:xfrm>
            <a:off x="5311775" y="3373438"/>
            <a:ext cx="1054100" cy="366712"/>
          </a:xfrm>
          <a:prstGeom prst="rect">
            <a:avLst/>
          </a:prstGeom>
          <a:noFill/>
          <a:ln w="9525">
            <a:noFill/>
            <a:miter lim="800000"/>
            <a:headEnd/>
            <a:tailEnd/>
          </a:ln>
        </p:spPr>
        <p:txBody>
          <a:bodyPr>
            <a:spAutoFit/>
          </a:bodyPr>
          <a:lstStyle/>
          <a:p>
            <a:r>
              <a:rPr lang="zh-TW" altLang="zh-TW">
                <a:latin typeface="標楷體" pitchFamily="65" charset="-120"/>
                <a:ea typeface="標楷體" pitchFamily="65" charset="-120"/>
              </a:rPr>
              <a:t> </a:t>
            </a:r>
            <a:r>
              <a:rPr lang="en-US" altLang="zh-TW">
                <a:latin typeface="標楷體" pitchFamily="65" charset="-120"/>
                <a:ea typeface="標楷體" pitchFamily="65" charset="-120"/>
              </a:rPr>
              <a:t>MRPII</a:t>
            </a:r>
          </a:p>
        </p:txBody>
      </p:sp>
      <p:sp>
        <p:nvSpPr>
          <p:cNvPr id="123945" name="Oval 50"/>
          <p:cNvSpPr>
            <a:spLocks noChangeArrowheads="1"/>
          </p:cNvSpPr>
          <p:nvPr/>
        </p:nvSpPr>
        <p:spPr bwMode="auto">
          <a:xfrm>
            <a:off x="4800600" y="2865438"/>
            <a:ext cx="730250" cy="417512"/>
          </a:xfrm>
          <a:prstGeom prst="ellipse">
            <a:avLst/>
          </a:prstGeom>
          <a:noFill/>
          <a:ln w="9525">
            <a:solidFill>
              <a:schemeClr val="tx1"/>
            </a:solidFill>
            <a:round/>
            <a:headEnd/>
            <a:tailEnd/>
          </a:ln>
        </p:spPr>
        <p:txBody>
          <a:bodyPr wrap="none" anchor="ctr"/>
          <a:lstStyle/>
          <a:p>
            <a:endParaRPr lang="zh-TW" altLang="en-US"/>
          </a:p>
        </p:txBody>
      </p:sp>
      <p:sp>
        <p:nvSpPr>
          <p:cNvPr id="123946" name="Text Box 51"/>
          <p:cNvSpPr txBox="1">
            <a:spLocks noChangeArrowheads="1"/>
          </p:cNvSpPr>
          <p:nvPr/>
        </p:nvSpPr>
        <p:spPr bwMode="auto">
          <a:xfrm>
            <a:off x="4800600" y="2901950"/>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CIM</a:t>
            </a:r>
          </a:p>
        </p:txBody>
      </p:sp>
      <p:sp>
        <p:nvSpPr>
          <p:cNvPr id="123947" name="Oval 52"/>
          <p:cNvSpPr>
            <a:spLocks noChangeArrowheads="1"/>
          </p:cNvSpPr>
          <p:nvPr/>
        </p:nvSpPr>
        <p:spPr bwMode="auto">
          <a:xfrm>
            <a:off x="5616575" y="2454275"/>
            <a:ext cx="728663" cy="415925"/>
          </a:xfrm>
          <a:prstGeom prst="ellipse">
            <a:avLst/>
          </a:prstGeom>
          <a:noFill/>
          <a:ln w="9525">
            <a:solidFill>
              <a:schemeClr val="tx1"/>
            </a:solidFill>
            <a:round/>
            <a:headEnd/>
            <a:tailEnd/>
          </a:ln>
        </p:spPr>
        <p:txBody>
          <a:bodyPr wrap="none" anchor="ctr"/>
          <a:lstStyle/>
          <a:p>
            <a:endParaRPr lang="zh-TW" altLang="en-US"/>
          </a:p>
        </p:txBody>
      </p:sp>
      <p:sp>
        <p:nvSpPr>
          <p:cNvPr id="123948" name="Text Box 53"/>
          <p:cNvSpPr txBox="1">
            <a:spLocks noChangeArrowheads="1"/>
          </p:cNvSpPr>
          <p:nvPr/>
        </p:nvSpPr>
        <p:spPr bwMode="auto">
          <a:xfrm>
            <a:off x="5602288" y="2524125"/>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ERP</a:t>
            </a:r>
          </a:p>
        </p:txBody>
      </p:sp>
      <p:sp>
        <p:nvSpPr>
          <p:cNvPr id="123949" name="Oval 54"/>
          <p:cNvSpPr>
            <a:spLocks noChangeArrowheads="1"/>
          </p:cNvSpPr>
          <p:nvPr/>
        </p:nvSpPr>
        <p:spPr bwMode="auto">
          <a:xfrm>
            <a:off x="5626100" y="2865438"/>
            <a:ext cx="730250" cy="417512"/>
          </a:xfrm>
          <a:prstGeom prst="ellipse">
            <a:avLst/>
          </a:prstGeom>
          <a:noFill/>
          <a:ln w="9525">
            <a:solidFill>
              <a:schemeClr val="tx1"/>
            </a:solidFill>
            <a:round/>
            <a:headEnd/>
            <a:tailEnd/>
          </a:ln>
        </p:spPr>
        <p:txBody>
          <a:bodyPr wrap="none" anchor="ctr"/>
          <a:lstStyle/>
          <a:p>
            <a:endParaRPr lang="zh-TW" altLang="en-US"/>
          </a:p>
        </p:txBody>
      </p:sp>
      <p:sp>
        <p:nvSpPr>
          <p:cNvPr id="123950" name="Text Box 55"/>
          <p:cNvSpPr txBox="1">
            <a:spLocks noChangeArrowheads="1"/>
          </p:cNvSpPr>
          <p:nvPr/>
        </p:nvSpPr>
        <p:spPr bwMode="auto">
          <a:xfrm>
            <a:off x="5767388" y="2882900"/>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EIS</a:t>
            </a:r>
          </a:p>
        </p:txBody>
      </p:sp>
      <p:sp>
        <p:nvSpPr>
          <p:cNvPr id="123951" name="Oval 56"/>
          <p:cNvSpPr>
            <a:spLocks noChangeArrowheads="1"/>
          </p:cNvSpPr>
          <p:nvPr/>
        </p:nvSpPr>
        <p:spPr bwMode="auto">
          <a:xfrm>
            <a:off x="6262688" y="2657475"/>
            <a:ext cx="728662" cy="417513"/>
          </a:xfrm>
          <a:prstGeom prst="ellipse">
            <a:avLst/>
          </a:prstGeom>
          <a:noFill/>
          <a:ln w="9525">
            <a:solidFill>
              <a:schemeClr val="tx1"/>
            </a:solidFill>
            <a:round/>
            <a:headEnd/>
            <a:tailEnd/>
          </a:ln>
        </p:spPr>
        <p:txBody>
          <a:bodyPr wrap="none" anchor="ctr"/>
          <a:lstStyle/>
          <a:p>
            <a:endParaRPr lang="zh-TW" altLang="en-US"/>
          </a:p>
        </p:txBody>
      </p:sp>
      <p:sp>
        <p:nvSpPr>
          <p:cNvPr id="123952" name="Text Box 57"/>
          <p:cNvSpPr txBox="1">
            <a:spLocks noChangeArrowheads="1"/>
          </p:cNvSpPr>
          <p:nvPr/>
        </p:nvSpPr>
        <p:spPr bwMode="auto">
          <a:xfrm>
            <a:off x="6286500" y="2693988"/>
            <a:ext cx="527050" cy="366712"/>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EDI</a:t>
            </a:r>
          </a:p>
        </p:txBody>
      </p:sp>
      <p:sp>
        <p:nvSpPr>
          <p:cNvPr id="123953" name="Oval 58"/>
          <p:cNvSpPr>
            <a:spLocks noChangeArrowheads="1"/>
          </p:cNvSpPr>
          <p:nvPr/>
        </p:nvSpPr>
        <p:spPr bwMode="auto">
          <a:xfrm>
            <a:off x="6191250" y="2239963"/>
            <a:ext cx="728663" cy="417512"/>
          </a:xfrm>
          <a:prstGeom prst="ellipse">
            <a:avLst/>
          </a:prstGeom>
          <a:noFill/>
          <a:ln w="9525">
            <a:solidFill>
              <a:schemeClr val="tx1"/>
            </a:solidFill>
            <a:round/>
            <a:headEnd/>
            <a:tailEnd/>
          </a:ln>
        </p:spPr>
        <p:txBody>
          <a:bodyPr wrap="none" anchor="ctr"/>
          <a:lstStyle/>
          <a:p>
            <a:endParaRPr lang="zh-TW" altLang="en-US"/>
          </a:p>
        </p:txBody>
      </p:sp>
      <p:sp>
        <p:nvSpPr>
          <p:cNvPr id="123954" name="Text Box 59"/>
          <p:cNvSpPr txBox="1">
            <a:spLocks noChangeArrowheads="1"/>
          </p:cNvSpPr>
          <p:nvPr/>
        </p:nvSpPr>
        <p:spPr bwMode="auto">
          <a:xfrm>
            <a:off x="6299200" y="2263775"/>
            <a:ext cx="4127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EC</a:t>
            </a:r>
          </a:p>
        </p:txBody>
      </p:sp>
      <p:sp>
        <p:nvSpPr>
          <p:cNvPr id="123955" name="Oval 60"/>
          <p:cNvSpPr>
            <a:spLocks noChangeArrowheads="1"/>
          </p:cNvSpPr>
          <p:nvPr/>
        </p:nvSpPr>
        <p:spPr bwMode="auto">
          <a:xfrm>
            <a:off x="5175250" y="1797050"/>
            <a:ext cx="1500188" cy="417513"/>
          </a:xfrm>
          <a:prstGeom prst="ellipse">
            <a:avLst/>
          </a:prstGeom>
          <a:noFill/>
          <a:ln w="9525">
            <a:solidFill>
              <a:schemeClr val="tx1"/>
            </a:solidFill>
            <a:round/>
            <a:headEnd/>
            <a:tailEnd/>
          </a:ln>
        </p:spPr>
        <p:txBody>
          <a:bodyPr wrap="none" anchor="ctr"/>
          <a:lstStyle/>
          <a:p>
            <a:endParaRPr lang="zh-TW" altLang="en-US"/>
          </a:p>
        </p:txBody>
      </p:sp>
      <p:sp>
        <p:nvSpPr>
          <p:cNvPr id="123956" name="Text Box 61"/>
          <p:cNvSpPr txBox="1">
            <a:spLocks noChangeArrowheads="1"/>
          </p:cNvSpPr>
          <p:nvPr/>
        </p:nvSpPr>
        <p:spPr bwMode="auto">
          <a:xfrm>
            <a:off x="5286375" y="1812925"/>
            <a:ext cx="984250" cy="366713"/>
          </a:xfrm>
          <a:prstGeom prst="rect">
            <a:avLst/>
          </a:prstGeom>
          <a:noFill/>
          <a:ln w="9525">
            <a:noFill/>
            <a:miter lim="800000"/>
            <a:headEnd/>
            <a:tailEnd/>
          </a:ln>
        </p:spPr>
        <p:txBody>
          <a:bodyPr wrap="none">
            <a:spAutoFit/>
          </a:bodyPr>
          <a:lstStyle/>
          <a:p>
            <a:r>
              <a:rPr lang="zh-TW" altLang="zh-TW">
                <a:latin typeface="標楷體" pitchFamily="65" charset="-120"/>
                <a:ea typeface="標楷體" pitchFamily="65" charset="-120"/>
              </a:rPr>
              <a:t>   </a:t>
            </a:r>
            <a:r>
              <a:rPr lang="en-US" altLang="zh-TW">
                <a:latin typeface="標楷體" pitchFamily="65" charset="-120"/>
                <a:ea typeface="標楷體" pitchFamily="65" charset="-120"/>
              </a:rPr>
              <a:t>CALS</a:t>
            </a:r>
          </a:p>
        </p:txBody>
      </p:sp>
      <p:sp>
        <p:nvSpPr>
          <p:cNvPr id="123957" name="Oval 62"/>
          <p:cNvSpPr>
            <a:spLocks noChangeArrowheads="1"/>
          </p:cNvSpPr>
          <p:nvPr/>
        </p:nvSpPr>
        <p:spPr bwMode="auto">
          <a:xfrm>
            <a:off x="6262688" y="1393825"/>
            <a:ext cx="2789237" cy="369888"/>
          </a:xfrm>
          <a:prstGeom prst="ellipse">
            <a:avLst/>
          </a:prstGeom>
          <a:gradFill rotWithShape="0">
            <a:gsLst>
              <a:gs pos="0">
                <a:srgbClr val="CCFFFF"/>
              </a:gs>
              <a:gs pos="100000">
                <a:srgbClr val="FFFFFF"/>
              </a:gs>
            </a:gsLst>
            <a:lin ang="5400000" scaled="1"/>
          </a:gradFill>
          <a:ln w="9525">
            <a:solidFill>
              <a:schemeClr val="tx1"/>
            </a:solidFill>
            <a:round/>
            <a:headEnd/>
            <a:tailEnd/>
          </a:ln>
        </p:spPr>
        <p:txBody>
          <a:bodyPr wrap="none" anchor="ctr"/>
          <a:lstStyle/>
          <a:p>
            <a:endParaRPr lang="zh-TW" altLang="en-US"/>
          </a:p>
        </p:txBody>
      </p:sp>
      <p:sp>
        <p:nvSpPr>
          <p:cNvPr id="123958" name="Text Box 63"/>
          <p:cNvSpPr txBox="1">
            <a:spLocks noChangeArrowheads="1"/>
          </p:cNvSpPr>
          <p:nvPr/>
        </p:nvSpPr>
        <p:spPr bwMode="auto">
          <a:xfrm>
            <a:off x="6840538" y="1393825"/>
            <a:ext cx="2732087" cy="336550"/>
          </a:xfrm>
          <a:prstGeom prst="rect">
            <a:avLst/>
          </a:prstGeom>
          <a:noFill/>
          <a:ln w="9525">
            <a:noFill/>
            <a:miter lim="800000"/>
            <a:headEnd/>
            <a:tailEnd/>
          </a:ln>
        </p:spPr>
        <p:txBody>
          <a:bodyPr>
            <a:spAutoFit/>
          </a:bodyPr>
          <a:lstStyle/>
          <a:p>
            <a:r>
              <a:rPr lang="en-US" altLang="zh-TW" sz="1600">
                <a:solidFill>
                  <a:schemeClr val="bg2"/>
                </a:solidFill>
                <a:latin typeface="標楷體" pitchFamily="65" charset="-120"/>
                <a:ea typeface="標楷體" pitchFamily="65" charset="-120"/>
              </a:rPr>
              <a:t>SCM / CSM</a:t>
            </a:r>
          </a:p>
        </p:txBody>
      </p:sp>
      <p:grpSp>
        <p:nvGrpSpPr>
          <p:cNvPr id="7" name="Group 64"/>
          <p:cNvGrpSpPr>
            <a:grpSpLocks/>
          </p:cNvGrpSpPr>
          <p:nvPr/>
        </p:nvGrpSpPr>
        <p:grpSpPr bwMode="auto">
          <a:xfrm>
            <a:off x="4110038" y="5453063"/>
            <a:ext cx="1327150" cy="336550"/>
            <a:chOff x="2589" y="3435"/>
            <a:chExt cx="836" cy="212"/>
          </a:xfrm>
        </p:grpSpPr>
        <p:sp>
          <p:nvSpPr>
            <p:cNvPr id="123971" name="AutoShape 65"/>
            <p:cNvSpPr>
              <a:spLocks noChangeArrowheads="1"/>
            </p:cNvSpPr>
            <p:nvPr/>
          </p:nvSpPr>
          <p:spPr bwMode="auto">
            <a:xfrm>
              <a:off x="2632" y="3462"/>
              <a:ext cx="793" cy="169"/>
            </a:xfrm>
            <a:prstGeom prst="wedgeRectCallout">
              <a:avLst>
                <a:gd name="adj1" fmla="val 40162"/>
                <a:gd name="adj2" fmla="val 96153"/>
              </a:avLst>
            </a:prstGeom>
            <a:solidFill>
              <a:srgbClr val="CCFFFF"/>
            </a:solidFill>
            <a:ln w="9525">
              <a:solidFill>
                <a:schemeClr val="tx1"/>
              </a:solidFill>
              <a:miter lim="800000"/>
              <a:headEnd/>
              <a:tailEnd/>
            </a:ln>
          </p:spPr>
          <p:txBody>
            <a:bodyPr wrap="none" anchor="ctr"/>
            <a:lstStyle/>
            <a:p>
              <a:pPr algn="ctr"/>
              <a:endParaRPr lang="zh-TW" altLang="zh-TW" sz="2400">
                <a:solidFill>
                  <a:schemeClr val="bg2"/>
                </a:solidFill>
                <a:latin typeface="標楷體" pitchFamily="65" charset="-120"/>
                <a:ea typeface="標楷體" pitchFamily="65" charset="-120"/>
              </a:endParaRPr>
            </a:p>
          </p:txBody>
        </p:sp>
        <p:sp>
          <p:nvSpPr>
            <p:cNvPr id="123972" name="Text Box 66"/>
            <p:cNvSpPr txBox="1">
              <a:spLocks noChangeArrowheads="1"/>
            </p:cNvSpPr>
            <p:nvPr/>
          </p:nvSpPr>
          <p:spPr bwMode="auto">
            <a:xfrm>
              <a:off x="2589" y="3435"/>
              <a:ext cx="756" cy="212"/>
            </a:xfrm>
            <a:prstGeom prst="rect">
              <a:avLst/>
            </a:prstGeom>
            <a:noFill/>
            <a:ln w="9525">
              <a:noFill/>
              <a:miter lim="800000"/>
              <a:headEnd/>
              <a:tailEnd/>
            </a:ln>
          </p:spPr>
          <p:txBody>
            <a:bodyPr wrap="none">
              <a:spAutoFit/>
            </a:bodyPr>
            <a:lstStyle/>
            <a:p>
              <a:r>
                <a:rPr lang="zh-TW" altLang="en-US" sz="1600">
                  <a:solidFill>
                    <a:schemeClr val="bg2"/>
                  </a:solidFill>
                  <a:latin typeface="標楷體" pitchFamily="65" charset="-120"/>
                  <a:ea typeface="標楷體" pitchFamily="65" charset="-120"/>
                </a:rPr>
                <a:t>目前的狀況</a:t>
              </a:r>
              <a:endParaRPr lang="zh-TW" altLang="en-US" sz="2400">
                <a:solidFill>
                  <a:schemeClr val="bg2"/>
                </a:solidFill>
                <a:latin typeface="標楷體" pitchFamily="65" charset="-120"/>
                <a:ea typeface="標楷體" pitchFamily="65" charset="-120"/>
              </a:endParaRPr>
            </a:p>
          </p:txBody>
        </p:sp>
      </p:grpSp>
      <p:sp>
        <p:nvSpPr>
          <p:cNvPr id="123960" name="Oval 67"/>
          <p:cNvSpPr>
            <a:spLocks noChangeArrowheads="1"/>
          </p:cNvSpPr>
          <p:nvPr/>
        </p:nvSpPr>
        <p:spPr bwMode="auto">
          <a:xfrm>
            <a:off x="7913688" y="1797050"/>
            <a:ext cx="1073150" cy="415925"/>
          </a:xfrm>
          <a:prstGeom prst="ellipse">
            <a:avLst/>
          </a:prstGeom>
          <a:noFill/>
          <a:ln w="9525">
            <a:solidFill>
              <a:schemeClr val="tx1"/>
            </a:solidFill>
            <a:round/>
            <a:headEnd/>
            <a:tailEnd/>
          </a:ln>
        </p:spPr>
        <p:txBody>
          <a:bodyPr wrap="none" anchor="ctr"/>
          <a:lstStyle/>
          <a:p>
            <a:endParaRPr lang="zh-TW" altLang="en-US"/>
          </a:p>
        </p:txBody>
      </p:sp>
      <p:sp>
        <p:nvSpPr>
          <p:cNvPr id="123961" name="Text Box 68"/>
          <p:cNvSpPr txBox="1">
            <a:spLocks noChangeArrowheads="1"/>
          </p:cNvSpPr>
          <p:nvPr/>
        </p:nvSpPr>
        <p:spPr bwMode="auto">
          <a:xfrm>
            <a:off x="7913688" y="1812925"/>
            <a:ext cx="10985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Extranet</a:t>
            </a:r>
          </a:p>
        </p:txBody>
      </p:sp>
      <p:sp>
        <p:nvSpPr>
          <p:cNvPr id="123962" name="Oval 69"/>
          <p:cNvSpPr>
            <a:spLocks noChangeArrowheads="1"/>
          </p:cNvSpPr>
          <p:nvPr/>
        </p:nvSpPr>
        <p:spPr bwMode="auto">
          <a:xfrm>
            <a:off x="6675438" y="1774825"/>
            <a:ext cx="1038225" cy="417513"/>
          </a:xfrm>
          <a:prstGeom prst="ellipse">
            <a:avLst/>
          </a:prstGeom>
          <a:noFill/>
          <a:ln w="9525">
            <a:solidFill>
              <a:schemeClr val="tx1"/>
            </a:solidFill>
            <a:round/>
            <a:headEnd/>
            <a:tailEnd/>
          </a:ln>
        </p:spPr>
        <p:txBody>
          <a:bodyPr wrap="none" anchor="ctr"/>
          <a:lstStyle/>
          <a:p>
            <a:endParaRPr lang="zh-TW" altLang="en-US"/>
          </a:p>
        </p:txBody>
      </p:sp>
      <p:sp>
        <p:nvSpPr>
          <p:cNvPr id="123963" name="Text Box 70"/>
          <p:cNvSpPr txBox="1">
            <a:spLocks noChangeArrowheads="1"/>
          </p:cNvSpPr>
          <p:nvPr/>
        </p:nvSpPr>
        <p:spPr bwMode="auto">
          <a:xfrm>
            <a:off x="6840538" y="1811338"/>
            <a:ext cx="742950" cy="366712"/>
          </a:xfrm>
          <a:prstGeom prst="rect">
            <a:avLst/>
          </a:prstGeom>
          <a:noFill/>
          <a:ln w="9525">
            <a:noFill/>
            <a:miter lim="800000"/>
            <a:headEnd/>
            <a:tailEnd/>
          </a:ln>
        </p:spPr>
        <p:txBody>
          <a:bodyPr>
            <a:spAutoFit/>
          </a:bodyPr>
          <a:lstStyle/>
          <a:p>
            <a:pPr algn="ctr"/>
            <a:r>
              <a:rPr lang="en-US" altLang="zh-TW">
                <a:latin typeface="標楷體" pitchFamily="65" charset="-120"/>
                <a:ea typeface="標楷體" pitchFamily="65" charset="-120"/>
              </a:rPr>
              <a:t>GLS</a:t>
            </a:r>
          </a:p>
        </p:txBody>
      </p:sp>
      <p:sp>
        <p:nvSpPr>
          <p:cNvPr id="123964" name="Line 71"/>
          <p:cNvSpPr>
            <a:spLocks noChangeShapeType="1"/>
          </p:cNvSpPr>
          <p:nvPr/>
        </p:nvSpPr>
        <p:spPr bwMode="auto">
          <a:xfrm flipH="1">
            <a:off x="7253288" y="860425"/>
            <a:ext cx="41275" cy="4973638"/>
          </a:xfrm>
          <a:prstGeom prst="line">
            <a:avLst/>
          </a:prstGeom>
          <a:noFill/>
          <a:ln w="28575" cap="rnd">
            <a:solidFill>
              <a:schemeClr val="tx1"/>
            </a:solidFill>
            <a:prstDash val="sysDot"/>
            <a:round/>
            <a:headEnd/>
            <a:tailEnd/>
          </a:ln>
        </p:spPr>
        <p:txBody>
          <a:bodyPr wrap="none" anchor="ctr"/>
          <a:lstStyle/>
          <a:p>
            <a:endParaRPr lang="zh-TW" altLang="en-US"/>
          </a:p>
        </p:txBody>
      </p:sp>
      <p:grpSp>
        <p:nvGrpSpPr>
          <p:cNvPr id="8" name="Group 72"/>
          <p:cNvGrpSpPr>
            <a:grpSpLocks/>
          </p:cNvGrpSpPr>
          <p:nvPr/>
        </p:nvGrpSpPr>
        <p:grpSpPr bwMode="auto">
          <a:xfrm>
            <a:off x="5519738" y="4899025"/>
            <a:ext cx="1830387" cy="609600"/>
            <a:chOff x="3477" y="3086"/>
            <a:chExt cx="1153" cy="384"/>
          </a:xfrm>
        </p:grpSpPr>
        <p:sp>
          <p:nvSpPr>
            <p:cNvPr id="123969" name="AutoShape 73"/>
            <p:cNvSpPr>
              <a:spLocks noChangeArrowheads="1"/>
            </p:cNvSpPr>
            <p:nvPr/>
          </p:nvSpPr>
          <p:spPr bwMode="auto">
            <a:xfrm>
              <a:off x="3477" y="3086"/>
              <a:ext cx="1040" cy="384"/>
            </a:xfrm>
            <a:prstGeom prst="leftRightArrow">
              <a:avLst>
                <a:gd name="adj1" fmla="val 43750"/>
                <a:gd name="adj2" fmla="val 71094"/>
              </a:avLst>
            </a:prstGeom>
            <a:solidFill>
              <a:srgbClr val="FFFFCC"/>
            </a:solidFill>
            <a:ln w="9525">
              <a:solidFill>
                <a:schemeClr val="tx1"/>
              </a:solidFill>
              <a:miter lim="800000"/>
              <a:headEnd/>
              <a:tailEnd/>
            </a:ln>
          </p:spPr>
          <p:txBody>
            <a:bodyPr wrap="none" anchor="ctr"/>
            <a:lstStyle/>
            <a:p>
              <a:pPr algn="ctr"/>
              <a:r>
                <a:rPr lang="en-US" altLang="zh-TW" sz="2400">
                  <a:latin typeface="標楷體" pitchFamily="65" charset="-120"/>
                  <a:ea typeface="標楷體" pitchFamily="65" charset="-120"/>
                </a:rPr>
                <a:t> </a:t>
              </a:r>
            </a:p>
          </p:txBody>
        </p:sp>
        <p:sp>
          <p:nvSpPr>
            <p:cNvPr id="123970" name="Text Box 74"/>
            <p:cNvSpPr txBox="1">
              <a:spLocks noChangeArrowheads="1"/>
            </p:cNvSpPr>
            <p:nvPr/>
          </p:nvSpPr>
          <p:spPr bwMode="auto">
            <a:xfrm>
              <a:off x="3529" y="3162"/>
              <a:ext cx="1101" cy="231"/>
            </a:xfrm>
            <a:prstGeom prst="rect">
              <a:avLst/>
            </a:prstGeom>
            <a:noFill/>
            <a:ln w="9525">
              <a:noFill/>
              <a:miter lim="800000"/>
              <a:headEnd/>
              <a:tailEnd/>
            </a:ln>
          </p:spPr>
          <p:txBody>
            <a:bodyPr>
              <a:spAutoFit/>
            </a:bodyPr>
            <a:lstStyle/>
            <a:p>
              <a:r>
                <a:rPr lang="zh-TW" altLang="en-US" sz="1600">
                  <a:solidFill>
                    <a:schemeClr val="bg2"/>
                  </a:solidFill>
                  <a:latin typeface="標楷體" pitchFamily="65" charset="-120"/>
                  <a:ea typeface="標楷體" pitchFamily="65" charset="-120"/>
                </a:rPr>
                <a:t>目前發展重點</a:t>
              </a:r>
              <a:r>
                <a:rPr lang="zh-TW" altLang="en-US">
                  <a:solidFill>
                    <a:schemeClr val="bg2"/>
                  </a:solidFill>
                  <a:latin typeface="標楷體" pitchFamily="65" charset="-120"/>
                  <a:ea typeface="標楷體" pitchFamily="65" charset="-120"/>
                </a:rPr>
                <a:t> </a:t>
              </a:r>
              <a:endParaRPr lang="zh-TW" altLang="en-US" sz="2400">
                <a:solidFill>
                  <a:schemeClr val="bg2"/>
                </a:solidFill>
                <a:latin typeface="標楷體" pitchFamily="65" charset="-120"/>
                <a:ea typeface="標楷體" pitchFamily="65" charset="-120"/>
              </a:endParaRPr>
            </a:p>
          </p:txBody>
        </p:sp>
      </p:grpSp>
      <p:grpSp>
        <p:nvGrpSpPr>
          <p:cNvPr id="9" name="Group 75"/>
          <p:cNvGrpSpPr>
            <a:grpSpLocks/>
          </p:cNvGrpSpPr>
          <p:nvPr/>
        </p:nvGrpSpPr>
        <p:grpSpPr bwMode="auto">
          <a:xfrm>
            <a:off x="7321550" y="4899025"/>
            <a:ext cx="1830388" cy="609600"/>
            <a:chOff x="4612" y="3086"/>
            <a:chExt cx="1153" cy="384"/>
          </a:xfrm>
        </p:grpSpPr>
        <p:sp>
          <p:nvSpPr>
            <p:cNvPr id="123967" name="AutoShape 76"/>
            <p:cNvSpPr>
              <a:spLocks noChangeArrowheads="1"/>
            </p:cNvSpPr>
            <p:nvPr/>
          </p:nvSpPr>
          <p:spPr bwMode="auto">
            <a:xfrm>
              <a:off x="4612" y="3086"/>
              <a:ext cx="1040" cy="384"/>
            </a:xfrm>
            <a:prstGeom prst="leftRightArrow">
              <a:avLst>
                <a:gd name="adj1" fmla="val 43750"/>
                <a:gd name="adj2" fmla="val 71094"/>
              </a:avLst>
            </a:prstGeom>
            <a:solidFill>
              <a:srgbClr val="FFFFCC"/>
            </a:solidFill>
            <a:ln w="9525">
              <a:solidFill>
                <a:schemeClr val="tx1"/>
              </a:solidFill>
              <a:miter lim="800000"/>
              <a:headEnd/>
              <a:tailEnd/>
            </a:ln>
          </p:spPr>
          <p:txBody>
            <a:bodyPr wrap="none" anchor="ctr"/>
            <a:lstStyle/>
            <a:p>
              <a:pPr algn="ctr"/>
              <a:r>
                <a:rPr lang="en-US" altLang="zh-TW" sz="2400">
                  <a:latin typeface="標楷體" pitchFamily="65" charset="-120"/>
                  <a:ea typeface="標楷體" pitchFamily="65" charset="-120"/>
                </a:rPr>
                <a:t> </a:t>
              </a:r>
            </a:p>
          </p:txBody>
        </p:sp>
        <p:sp>
          <p:nvSpPr>
            <p:cNvPr id="123968" name="Text Box 77"/>
            <p:cNvSpPr txBox="1">
              <a:spLocks noChangeArrowheads="1"/>
            </p:cNvSpPr>
            <p:nvPr/>
          </p:nvSpPr>
          <p:spPr bwMode="auto">
            <a:xfrm>
              <a:off x="4664" y="3162"/>
              <a:ext cx="1101" cy="231"/>
            </a:xfrm>
            <a:prstGeom prst="rect">
              <a:avLst/>
            </a:prstGeom>
            <a:noFill/>
            <a:ln w="9525">
              <a:noFill/>
              <a:miter lim="800000"/>
              <a:headEnd/>
              <a:tailEnd/>
            </a:ln>
          </p:spPr>
          <p:txBody>
            <a:bodyPr>
              <a:spAutoFit/>
            </a:bodyPr>
            <a:lstStyle/>
            <a:p>
              <a:r>
                <a:rPr lang="zh-TW" altLang="en-US" sz="1600">
                  <a:solidFill>
                    <a:schemeClr val="bg2"/>
                  </a:solidFill>
                  <a:latin typeface="標楷體" pitchFamily="65" charset="-120"/>
                  <a:ea typeface="標楷體" pitchFamily="65" charset="-120"/>
                </a:rPr>
                <a:t>未來發展重點</a:t>
              </a:r>
              <a:r>
                <a:rPr lang="zh-TW" altLang="en-US">
                  <a:solidFill>
                    <a:schemeClr val="bg2"/>
                  </a:solidFill>
                  <a:latin typeface="標楷體" pitchFamily="65" charset="-120"/>
                  <a:ea typeface="標楷體" pitchFamily="65" charset="-120"/>
                </a:rPr>
                <a:t> </a:t>
              </a:r>
              <a:endParaRPr lang="zh-TW" altLang="en-US" sz="2400">
                <a:solidFill>
                  <a:schemeClr val="bg2"/>
                </a:solidFill>
                <a:latin typeface="標楷體" pitchFamily="65" charset="-120"/>
                <a:ea typeface="標楷體"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3000"/>
                                        <p:tgtEl>
                                          <p:spTgt spid="3"/>
                                        </p:tgtEl>
                                      </p:cBhvr>
                                    </p:animEffect>
                                  </p:childTnLst>
                                </p:cTn>
                              </p:par>
                              <p:par>
                                <p:cTn id="11" presetID="1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3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3000"/>
                                        <p:tgtEl>
                                          <p:spTgt spid="4"/>
                                        </p:tgtEl>
                                      </p:cBhvr>
                                    </p:animEffect>
                                  </p:childTnLst>
                                </p:cTn>
                              </p:par>
                              <p:par>
                                <p:cTn id="19" presetID="1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Bottom)">
                                      <p:cBhvr>
                                        <p:cTn id="21" dur="3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lide(fromBottom)">
                                      <p:cBhvr>
                                        <p:cTn id="26" dur="3000"/>
                                        <p:tgtEl>
                                          <p:spTgt spid="5"/>
                                        </p:tgtEl>
                                      </p:cBhvr>
                                    </p:animEffect>
                                  </p:childTnLst>
                                </p:cTn>
                              </p:par>
                              <p:par>
                                <p:cTn id="27" presetID="1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3000"/>
                                        <p:tgtEl>
                                          <p:spTgt spid="6"/>
                                        </p:tgtEl>
                                      </p:cBhvr>
                                    </p:animEffect>
                                  </p:childTnLst>
                                </p:cTn>
                              </p:par>
                              <p:par>
                                <p:cTn id="30" presetID="1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p:txBody>
          <a:bodyPr/>
          <a:lstStyle/>
          <a:p>
            <a:pPr>
              <a:defRPr/>
            </a:pPr>
            <a:fld id="{8F9D5844-1E72-42DC-97E4-18542D51A3A2}" type="slidenum">
              <a:rPr lang="en-US" altLang="zh-TW"/>
              <a:pPr>
                <a:defRPr/>
              </a:pPr>
              <a:t>17</a:t>
            </a:fld>
            <a:endParaRPr lang="en-US" altLang="zh-TW"/>
          </a:p>
        </p:txBody>
      </p:sp>
      <p:sp>
        <p:nvSpPr>
          <p:cNvPr id="124931" name="Rectangle 2"/>
          <p:cNvSpPr>
            <a:spLocks noChangeArrowheads="1"/>
          </p:cNvSpPr>
          <p:nvPr/>
        </p:nvSpPr>
        <p:spPr bwMode="auto">
          <a:xfrm>
            <a:off x="2411413" y="1719263"/>
            <a:ext cx="3505200" cy="2362200"/>
          </a:xfrm>
          <a:prstGeom prst="rect">
            <a:avLst/>
          </a:prstGeom>
          <a:solidFill>
            <a:schemeClr val="hlink"/>
          </a:solidFill>
          <a:ln w="9525">
            <a:noFill/>
            <a:miter lim="800000"/>
            <a:headEnd/>
            <a:tailEnd/>
          </a:ln>
        </p:spPr>
        <p:txBody>
          <a:bodyPr wrap="none" anchor="ctr">
            <a:spAutoFit/>
          </a:bodyPr>
          <a:lstStyle/>
          <a:p>
            <a:endParaRPr lang="zh-TW" altLang="en-US"/>
          </a:p>
        </p:txBody>
      </p:sp>
      <p:sp>
        <p:nvSpPr>
          <p:cNvPr id="124932" name="Freeform 3"/>
          <p:cNvSpPr>
            <a:spLocks/>
          </p:cNvSpPr>
          <p:nvPr/>
        </p:nvSpPr>
        <p:spPr bwMode="auto">
          <a:xfrm>
            <a:off x="2408238" y="1722438"/>
            <a:ext cx="3505200" cy="2352675"/>
          </a:xfrm>
          <a:custGeom>
            <a:avLst/>
            <a:gdLst>
              <a:gd name="T0" fmla="*/ 2147483647 w 2208"/>
              <a:gd name="T1" fmla="*/ 2147483647 h 1482"/>
              <a:gd name="T2" fmla="*/ 0 w 2208"/>
              <a:gd name="T3" fmla="*/ 0 h 1482"/>
              <a:gd name="T4" fmla="*/ 2147483647 w 2208"/>
              <a:gd name="T5" fmla="*/ 0 h 1482"/>
              <a:gd name="T6" fmla="*/ 2147483647 w 2208"/>
              <a:gd name="T7" fmla="*/ 2147483647 h 1482"/>
              <a:gd name="T8" fmla="*/ 0 60000 65536"/>
              <a:gd name="T9" fmla="*/ 0 60000 65536"/>
              <a:gd name="T10" fmla="*/ 0 60000 65536"/>
              <a:gd name="T11" fmla="*/ 0 60000 65536"/>
              <a:gd name="T12" fmla="*/ 0 w 2208"/>
              <a:gd name="T13" fmla="*/ 0 h 1482"/>
              <a:gd name="T14" fmla="*/ 2208 w 2208"/>
              <a:gd name="T15" fmla="*/ 1482 h 1482"/>
            </a:gdLst>
            <a:ahLst/>
            <a:cxnLst>
              <a:cxn ang="T8">
                <a:pos x="T0" y="T1"/>
              </a:cxn>
              <a:cxn ang="T9">
                <a:pos x="T2" y="T3"/>
              </a:cxn>
              <a:cxn ang="T10">
                <a:pos x="T4" y="T5"/>
              </a:cxn>
              <a:cxn ang="T11">
                <a:pos x="T6" y="T7"/>
              </a:cxn>
            </a:cxnLst>
            <a:rect l="T12" t="T13" r="T14" b="T15"/>
            <a:pathLst>
              <a:path w="2208" h="1482">
                <a:moveTo>
                  <a:pt x="2" y="1482"/>
                </a:moveTo>
                <a:lnTo>
                  <a:pt x="0" y="0"/>
                </a:lnTo>
                <a:lnTo>
                  <a:pt x="2208" y="0"/>
                </a:lnTo>
                <a:cubicBezTo>
                  <a:pt x="2042" y="1458"/>
                  <a:pt x="2" y="1482"/>
                  <a:pt x="2" y="1482"/>
                </a:cubicBezTo>
                <a:close/>
              </a:path>
            </a:pathLst>
          </a:custGeom>
          <a:gradFill rotWithShape="0">
            <a:gsLst>
              <a:gs pos="0">
                <a:srgbClr val="FFFFFF"/>
              </a:gs>
              <a:gs pos="100000">
                <a:srgbClr val="FFCC00"/>
              </a:gs>
            </a:gsLst>
            <a:lin ang="5400000" scaled="1"/>
          </a:gradFill>
          <a:ln w="12700">
            <a:noFill/>
            <a:round/>
            <a:headEnd/>
            <a:tailEnd/>
          </a:ln>
        </p:spPr>
        <p:txBody>
          <a:bodyPr wrap="none" anchor="ctr">
            <a:spAutoFit/>
          </a:bodyPr>
          <a:lstStyle/>
          <a:p>
            <a:endParaRPr lang="zh-TW" altLang="en-US"/>
          </a:p>
        </p:txBody>
      </p:sp>
      <p:sp>
        <p:nvSpPr>
          <p:cNvPr id="124933" name="Freeform 4"/>
          <p:cNvSpPr>
            <a:spLocks/>
          </p:cNvSpPr>
          <p:nvPr/>
        </p:nvSpPr>
        <p:spPr bwMode="auto">
          <a:xfrm>
            <a:off x="2411413" y="1738313"/>
            <a:ext cx="3492500" cy="2349500"/>
          </a:xfrm>
          <a:custGeom>
            <a:avLst/>
            <a:gdLst>
              <a:gd name="T0" fmla="*/ 2147483647 w 2200"/>
              <a:gd name="T1" fmla="*/ 0 h 1480"/>
              <a:gd name="T2" fmla="*/ 0 w 2200"/>
              <a:gd name="T3" fmla="*/ 2147483647 h 1480"/>
              <a:gd name="T4" fmla="*/ 0 60000 65536"/>
              <a:gd name="T5" fmla="*/ 0 60000 65536"/>
              <a:gd name="T6" fmla="*/ 0 w 2200"/>
              <a:gd name="T7" fmla="*/ 0 h 1480"/>
              <a:gd name="T8" fmla="*/ 2200 w 2200"/>
              <a:gd name="T9" fmla="*/ 1480 h 1480"/>
            </a:gdLst>
            <a:ahLst/>
            <a:cxnLst>
              <a:cxn ang="T4">
                <a:pos x="T0" y="T1"/>
              </a:cxn>
              <a:cxn ang="T5">
                <a:pos x="T2" y="T3"/>
              </a:cxn>
            </a:cxnLst>
            <a:rect l="T6" t="T7" r="T8" b="T9"/>
            <a:pathLst>
              <a:path w="2200" h="1480">
                <a:moveTo>
                  <a:pt x="2200" y="0"/>
                </a:moveTo>
                <a:cubicBezTo>
                  <a:pt x="2160" y="992"/>
                  <a:pt x="880" y="1480"/>
                  <a:pt x="0" y="1472"/>
                </a:cubicBezTo>
              </a:path>
            </a:pathLst>
          </a:custGeom>
          <a:noFill/>
          <a:ln w="28575">
            <a:solidFill>
              <a:schemeClr val="bg1"/>
            </a:solidFill>
            <a:round/>
            <a:headEnd/>
            <a:tailEnd/>
          </a:ln>
        </p:spPr>
        <p:txBody>
          <a:bodyPr wrap="none" anchor="ctr">
            <a:spAutoFit/>
          </a:bodyPr>
          <a:lstStyle/>
          <a:p>
            <a:endParaRPr lang="zh-TW" altLang="en-US"/>
          </a:p>
        </p:txBody>
      </p:sp>
      <p:sp>
        <p:nvSpPr>
          <p:cNvPr id="1821701" name="Rectangle 5"/>
          <p:cNvSpPr>
            <a:spLocks noGrp="1" noChangeArrowheads="1"/>
          </p:cNvSpPr>
          <p:nvPr>
            <p:ph type="title"/>
          </p:nvPr>
        </p:nvSpPr>
        <p:spPr>
          <a:xfrm>
            <a:off x="476250" y="-171450"/>
            <a:ext cx="8229600" cy="1143000"/>
          </a:xfrm>
        </p:spPr>
        <p:txBody>
          <a:bodyPr/>
          <a:lstStyle/>
          <a:p>
            <a:pPr eaLnBrk="1" hangingPunct="1">
              <a:defRPr/>
            </a:pPr>
            <a:r>
              <a:rPr lang="zh-TW" altLang="en-US" smtClean="0"/>
              <a:t>梅特卡夫定律</a:t>
            </a:r>
            <a:r>
              <a:rPr lang="en-US" altLang="zh-TW" smtClean="0"/>
              <a:t>(</a:t>
            </a:r>
            <a:r>
              <a:rPr lang="en-US" altLang="zh-TW" smtClean="0">
                <a:latin typeface="Times New Roman" pitchFamily="18" charset="0"/>
              </a:rPr>
              <a:t>Metcalfe’s Law)</a:t>
            </a:r>
          </a:p>
        </p:txBody>
      </p:sp>
      <p:sp>
        <p:nvSpPr>
          <p:cNvPr id="124935" name="Rectangle 6"/>
          <p:cNvSpPr>
            <a:spLocks noGrp="1" noChangeArrowheads="1"/>
          </p:cNvSpPr>
          <p:nvPr>
            <p:ph type="body" idx="1"/>
          </p:nvPr>
        </p:nvSpPr>
        <p:spPr>
          <a:xfrm>
            <a:off x="431800" y="819150"/>
            <a:ext cx="8488363" cy="720725"/>
          </a:xfrm>
        </p:spPr>
        <p:txBody>
          <a:bodyPr/>
          <a:lstStyle/>
          <a:p>
            <a:pPr eaLnBrk="1" hangingPunct="1"/>
            <a:r>
              <a:rPr lang="zh-TW" altLang="en-US" smtClean="0"/>
              <a:t>網路的效用性會與使用者數目的平方成正比</a:t>
            </a:r>
          </a:p>
        </p:txBody>
      </p:sp>
      <p:grpSp>
        <p:nvGrpSpPr>
          <p:cNvPr id="2" name="Group 7"/>
          <p:cNvGrpSpPr>
            <a:grpSpLocks/>
          </p:cNvGrpSpPr>
          <p:nvPr/>
        </p:nvGrpSpPr>
        <p:grpSpPr bwMode="auto">
          <a:xfrm>
            <a:off x="2408238" y="1500188"/>
            <a:ext cx="4191000" cy="2590800"/>
            <a:chOff x="1872" y="1488"/>
            <a:chExt cx="2640" cy="1632"/>
          </a:xfrm>
        </p:grpSpPr>
        <p:sp>
          <p:nvSpPr>
            <p:cNvPr id="124941" name="Line 8"/>
            <p:cNvSpPr>
              <a:spLocks noChangeShapeType="1"/>
            </p:cNvSpPr>
            <p:nvPr/>
          </p:nvSpPr>
          <p:spPr bwMode="auto">
            <a:xfrm flipV="1">
              <a:off x="1872" y="1488"/>
              <a:ext cx="0" cy="1632"/>
            </a:xfrm>
            <a:prstGeom prst="line">
              <a:avLst/>
            </a:prstGeom>
            <a:noFill/>
            <a:ln w="9525">
              <a:solidFill>
                <a:schemeClr val="tx1"/>
              </a:solidFill>
              <a:round/>
              <a:headEnd/>
              <a:tailEnd type="triangle" w="med" len="lg"/>
            </a:ln>
          </p:spPr>
          <p:txBody>
            <a:bodyPr anchor="ctr">
              <a:spAutoFit/>
            </a:bodyPr>
            <a:lstStyle/>
            <a:p>
              <a:endParaRPr lang="zh-TW" altLang="en-US"/>
            </a:p>
          </p:txBody>
        </p:sp>
        <p:sp>
          <p:nvSpPr>
            <p:cNvPr id="124942" name="Line 9"/>
            <p:cNvSpPr>
              <a:spLocks noChangeShapeType="1"/>
            </p:cNvSpPr>
            <p:nvPr/>
          </p:nvSpPr>
          <p:spPr bwMode="auto">
            <a:xfrm>
              <a:off x="1872" y="3120"/>
              <a:ext cx="2640" cy="0"/>
            </a:xfrm>
            <a:prstGeom prst="line">
              <a:avLst/>
            </a:prstGeom>
            <a:noFill/>
            <a:ln w="9525">
              <a:solidFill>
                <a:schemeClr val="tx1"/>
              </a:solidFill>
              <a:round/>
              <a:headEnd/>
              <a:tailEnd type="triangle" w="med" len="lg"/>
            </a:ln>
          </p:spPr>
          <p:txBody>
            <a:bodyPr wrap="none" anchor="ctr">
              <a:spAutoFit/>
            </a:bodyPr>
            <a:lstStyle/>
            <a:p>
              <a:endParaRPr lang="zh-TW" altLang="en-US"/>
            </a:p>
          </p:txBody>
        </p:sp>
      </p:grpSp>
      <p:sp>
        <p:nvSpPr>
          <p:cNvPr id="124937" name="Text Box 10"/>
          <p:cNvSpPr txBox="1">
            <a:spLocks noChangeArrowheads="1"/>
          </p:cNvSpPr>
          <p:nvPr/>
        </p:nvSpPr>
        <p:spPr bwMode="auto">
          <a:xfrm>
            <a:off x="1954213" y="1408113"/>
            <a:ext cx="458787" cy="539750"/>
          </a:xfrm>
          <a:prstGeom prst="rect">
            <a:avLst/>
          </a:prstGeom>
          <a:noFill/>
          <a:ln w="9525">
            <a:noFill/>
            <a:miter lim="800000"/>
            <a:headEnd/>
            <a:tailEnd/>
          </a:ln>
        </p:spPr>
        <p:txBody>
          <a:bodyPr vert="eaVert" wrap="none">
            <a:spAutoFit/>
          </a:bodyPr>
          <a:lstStyle/>
          <a:p>
            <a:pPr eaLnBrk="0" hangingPunct="0"/>
            <a:r>
              <a:rPr kumimoji="0" lang="zh-TW" altLang="en-US" b="1">
                <a:latin typeface="Times New Roman" pitchFamily="18" charset="0"/>
                <a:ea typeface="標楷體" pitchFamily="65" charset="-120"/>
              </a:rPr>
              <a:t>效用</a:t>
            </a:r>
          </a:p>
        </p:txBody>
      </p:sp>
      <p:sp>
        <p:nvSpPr>
          <p:cNvPr id="124938" name="Text Box 11"/>
          <p:cNvSpPr txBox="1">
            <a:spLocks noChangeArrowheads="1"/>
          </p:cNvSpPr>
          <p:nvPr/>
        </p:nvSpPr>
        <p:spPr bwMode="auto">
          <a:xfrm>
            <a:off x="5383213" y="4125913"/>
            <a:ext cx="1327150" cy="366712"/>
          </a:xfrm>
          <a:prstGeom prst="rect">
            <a:avLst/>
          </a:prstGeom>
          <a:noFill/>
          <a:ln w="9525">
            <a:noFill/>
            <a:miter lim="800000"/>
            <a:headEnd/>
            <a:tailEnd/>
          </a:ln>
        </p:spPr>
        <p:txBody>
          <a:bodyPr wrap="none">
            <a:spAutoFit/>
          </a:bodyPr>
          <a:lstStyle/>
          <a:p>
            <a:pPr eaLnBrk="0" hangingPunct="0"/>
            <a:r>
              <a:rPr kumimoji="0" lang="zh-TW" altLang="en-US" b="1">
                <a:latin typeface="Times New Roman" pitchFamily="18" charset="0"/>
                <a:ea typeface="標楷體" pitchFamily="65" charset="-120"/>
              </a:rPr>
              <a:t>使用者人數</a:t>
            </a:r>
          </a:p>
        </p:txBody>
      </p:sp>
      <p:sp>
        <p:nvSpPr>
          <p:cNvPr id="124939" name="Text Box 12"/>
          <p:cNvSpPr txBox="1">
            <a:spLocks noChangeArrowheads="1"/>
          </p:cNvSpPr>
          <p:nvPr/>
        </p:nvSpPr>
        <p:spPr bwMode="auto">
          <a:xfrm>
            <a:off x="3203575" y="2551113"/>
            <a:ext cx="1646238" cy="366712"/>
          </a:xfrm>
          <a:prstGeom prst="rect">
            <a:avLst/>
          </a:prstGeom>
          <a:noFill/>
          <a:ln w="9525">
            <a:noFill/>
            <a:miter lim="800000"/>
            <a:headEnd/>
            <a:tailEnd/>
          </a:ln>
        </p:spPr>
        <p:txBody>
          <a:bodyPr wrap="none">
            <a:spAutoFit/>
          </a:bodyPr>
          <a:lstStyle/>
          <a:p>
            <a:pPr eaLnBrk="0" hangingPunct="0"/>
            <a:r>
              <a:rPr kumimoji="0" lang="zh-TW" altLang="en-US">
                <a:solidFill>
                  <a:schemeClr val="bg2"/>
                </a:solidFill>
                <a:latin typeface="Times New Roman" pitchFamily="18" charset="0"/>
                <a:ea typeface="標楷體" pitchFamily="65" charset="-120"/>
              </a:rPr>
              <a:t>效用 </a:t>
            </a:r>
            <a:r>
              <a:rPr kumimoji="0" lang="en-US" altLang="zh-TW">
                <a:solidFill>
                  <a:schemeClr val="bg2"/>
                </a:solidFill>
                <a:latin typeface="Times New Roman" pitchFamily="18" charset="0"/>
                <a:ea typeface="標楷體" pitchFamily="65" charset="-120"/>
              </a:rPr>
              <a:t>= </a:t>
            </a:r>
            <a:r>
              <a:rPr kumimoji="0" lang="zh-TW" altLang="en-US">
                <a:solidFill>
                  <a:schemeClr val="bg2"/>
                </a:solidFill>
                <a:latin typeface="Times New Roman" pitchFamily="18" charset="0"/>
                <a:ea typeface="標楷體" pitchFamily="65" charset="-120"/>
              </a:rPr>
              <a:t>使用者</a:t>
            </a:r>
            <a:r>
              <a:rPr kumimoji="0" lang="en-US" altLang="zh-TW" baseline="30000">
                <a:solidFill>
                  <a:schemeClr val="bg2"/>
                </a:solidFill>
                <a:latin typeface="Times New Roman" pitchFamily="18" charset="0"/>
                <a:ea typeface="標楷體" pitchFamily="65" charset="-120"/>
              </a:rPr>
              <a:t>2</a:t>
            </a:r>
            <a:endParaRPr kumimoji="0" lang="en-US" altLang="zh-TW">
              <a:solidFill>
                <a:schemeClr val="bg2"/>
              </a:solidFill>
              <a:latin typeface="Times New Roman" pitchFamily="18" charset="0"/>
              <a:ea typeface="標楷體" pitchFamily="65" charset="-120"/>
            </a:endParaRPr>
          </a:p>
        </p:txBody>
      </p:sp>
      <p:sp>
        <p:nvSpPr>
          <p:cNvPr id="124940" name="Text Box 13"/>
          <p:cNvSpPr txBox="1">
            <a:spLocks noChangeArrowheads="1"/>
          </p:cNvSpPr>
          <p:nvPr/>
        </p:nvSpPr>
        <p:spPr bwMode="auto">
          <a:xfrm>
            <a:off x="341313" y="4464050"/>
            <a:ext cx="8191500" cy="2014538"/>
          </a:xfrm>
          <a:prstGeom prst="rect">
            <a:avLst/>
          </a:prstGeom>
          <a:solidFill>
            <a:schemeClr val="bg2"/>
          </a:solidFill>
          <a:ln w="9525">
            <a:noFill/>
            <a:miter lim="800000"/>
            <a:headEnd/>
            <a:tailEnd/>
          </a:ln>
        </p:spPr>
        <p:txBody>
          <a:bodyPr>
            <a:spAutoFit/>
          </a:bodyPr>
          <a:lstStyle/>
          <a:p>
            <a:r>
              <a:rPr lang="zh-TW" altLang="en-US" b="1">
                <a:latin typeface="Times New Roman" pitchFamily="18" charset="0"/>
                <a:ea typeface="標楷體" pitchFamily="65" charset="-120"/>
              </a:rPr>
              <a:t>所謂網路的外部性效果（</a:t>
            </a:r>
            <a:r>
              <a:rPr lang="en-US" altLang="zh-TW" b="1">
                <a:latin typeface="Times New Roman" pitchFamily="18" charset="0"/>
                <a:ea typeface="標楷體" pitchFamily="65" charset="-120"/>
              </a:rPr>
              <a:t>Network Externality</a:t>
            </a:r>
            <a:r>
              <a:rPr lang="zh-TW" altLang="en-US" b="1">
                <a:latin typeface="Times New Roman" pitchFamily="18" charset="0"/>
                <a:ea typeface="標楷體" pitchFamily="65" charset="-120"/>
              </a:rPr>
              <a:t>）：科技的使用價值是以使用者的平方來表示，亦即是以指數形態成長，當使用者累計至一臨界時，其價值就會以幾何級數成長。使用者愈多對原來的使用者而言，不僅其效果不會如一般經濟財（人愈多分享愈少），反而其效用會愈大。例如「網路」的價值來源，不只是網路，而且更是網路之外的所有應用的事物及所有使用它的人。傳統書報的典範是否轉移為電子書報的新典範關鍵，在於電子書報外部 </a:t>
            </a:r>
            <a:r>
              <a:rPr lang="en-US" altLang="zh-TW" b="1">
                <a:latin typeface="Times New Roman" pitchFamily="18" charset="0"/>
                <a:ea typeface="標楷體" pitchFamily="65" charset="-120"/>
              </a:rPr>
              <a:t>n </a:t>
            </a:r>
            <a:r>
              <a:rPr lang="zh-TW" altLang="en-US" b="1">
                <a:latin typeface="Times New Roman" pitchFamily="18" charset="0"/>
                <a:ea typeface="標楷體" pitchFamily="65" charset="-120"/>
              </a:rPr>
              <a:t>能否達到帶動市場風潮的臨界點。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pPr>
              <a:defRPr/>
            </a:pPr>
            <a:fld id="{B85150D2-CF77-4B84-B9C1-E363A1FB6716}" type="slidenum">
              <a:rPr lang="en-US" altLang="zh-TW"/>
              <a:pPr>
                <a:defRPr/>
              </a:pPr>
              <a:t>18</a:t>
            </a:fld>
            <a:endParaRPr lang="en-US" altLang="zh-TW"/>
          </a:p>
        </p:txBody>
      </p:sp>
      <p:sp>
        <p:nvSpPr>
          <p:cNvPr id="1514498" name="Rectangle 2"/>
          <p:cNvSpPr>
            <a:spLocks noGrp="1" noChangeArrowheads="1"/>
          </p:cNvSpPr>
          <p:nvPr>
            <p:ph type="title"/>
          </p:nvPr>
        </p:nvSpPr>
        <p:spPr/>
        <p:txBody>
          <a:bodyPr/>
          <a:lstStyle/>
          <a:p>
            <a:pPr eaLnBrk="1" hangingPunct="1">
              <a:defRPr/>
            </a:pPr>
            <a:r>
              <a:rPr lang="zh-TW" altLang="en-US" sz="3600" b="0" smtClean="0">
                <a:solidFill>
                  <a:srgbClr val="FFFF00"/>
                </a:solidFill>
              </a:rPr>
              <a:t>外部 </a:t>
            </a:r>
            <a:r>
              <a:rPr lang="en-US" altLang="zh-TW" sz="3600" b="0" smtClean="0">
                <a:solidFill>
                  <a:srgbClr val="FFFF00"/>
                </a:solidFill>
              </a:rPr>
              <a:t>n </a:t>
            </a:r>
            <a:r>
              <a:rPr lang="zh-TW" altLang="en-US" sz="3600" b="0" smtClean="0">
                <a:solidFill>
                  <a:srgbClr val="FFFF00"/>
                </a:solidFill>
              </a:rPr>
              <a:t>達到臨界點的關鍵能力</a:t>
            </a:r>
          </a:p>
        </p:txBody>
      </p:sp>
      <p:sp>
        <p:nvSpPr>
          <p:cNvPr id="1514499" name="Rectangle 3"/>
          <p:cNvSpPr>
            <a:spLocks noGrp="1" noChangeArrowheads="1"/>
          </p:cNvSpPr>
          <p:nvPr>
            <p:ph type="body" sz="half" idx="1"/>
          </p:nvPr>
        </p:nvSpPr>
        <p:spPr>
          <a:xfrm>
            <a:off x="792163" y="1584325"/>
            <a:ext cx="7335837" cy="4495800"/>
          </a:xfrm>
        </p:spPr>
        <p:txBody>
          <a:bodyPr/>
          <a:lstStyle/>
          <a:p>
            <a:pPr eaLnBrk="1" hangingPunct="1"/>
            <a:r>
              <a:rPr lang="zh-TW" altLang="en-US" sz="2800" smtClean="0">
                <a:solidFill>
                  <a:srgbClr val="FFFF00"/>
                </a:solidFill>
              </a:rPr>
              <a:t>使命：最能滿足每一位顧客的需求。</a:t>
            </a:r>
          </a:p>
          <a:p>
            <a:pPr eaLnBrk="1" hangingPunct="1"/>
            <a:r>
              <a:rPr lang="zh-TW" altLang="en-US" sz="2800" smtClean="0">
                <a:solidFill>
                  <a:srgbClr val="FFFF00"/>
                </a:solidFill>
              </a:rPr>
              <a:t>資源：最能突破資源的限制。</a:t>
            </a:r>
          </a:p>
          <a:p>
            <a:pPr eaLnBrk="1" hangingPunct="1"/>
            <a:r>
              <a:rPr lang="zh-TW" altLang="en-US" sz="2800" smtClean="0">
                <a:solidFill>
                  <a:srgbClr val="FFFF00"/>
                </a:solidFill>
              </a:rPr>
              <a:t>策略：最能建構有效的競爭優勢能力。</a:t>
            </a:r>
          </a:p>
          <a:p>
            <a:pPr eaLnBrk="1" hangingPunct="1"/>
            <a:r>
              <a:rPr lang="zh-TW" altLang="en-US" sz="2800" smtClean="0">
                <a:solidFill>
                  <a:srgbClr val="FFFF00"/>
                </a:solidFill>
              </a:rPr>
              <a:t>信念：最能超越自己的成功與失敗。</a:t>
            </a:r>
          </a:p>
          <a:p>
            <a:pPr eaLnBrk="1" hangingPunct="1"/>
            <a:endParaRPr lang="en-US" altLang="zh-TW" sz="2800" smtClean="0">
              <a:solidFill>
                <a:srgbClr val="FFFF00"/>
              </a:solidFill>
            </a:endParaRPr>
          </a:p>
        </p:txBody>
      </p:sp>
      <p:pic>
        <p:nvPicPr>
          <p:cNvPr id="125957" name="Picture 4" descr="j0223748"/>
          <p:cNvPicPr>
            <a:picLocks noGrp="1" noChangeAspect="1" noChangeArrowheads="1" noCrop="1"/>
          </p:cNvPicPr>
          <p:nvPr>
            <p:ph sz="half" idx="2"/>
          </p:nvPr>
        </p:nvPicPr>
        <p:blipFill>
          <a:blip r:embed="rId2" cstate="print"/>
          <a:srcRect/>
          <a:stretch>
            <a:fillRect/>
          </a:stretch>
        </p:blipFill>
        <p:spPr>
          <a:xfrm>
            <a:off x="7092950" y="4824413"/>
            <a:ext cx="1619250" cy="13049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4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4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4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4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4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AA267053-069B-4E04-AE79-AE972EE415A7}" type="slidenum">
              <a:rPr lang="en-US" altLang="zh-TW"/>
              <a:pPr>
                <a:defRPr/>
              </a:pPr>
              <a:t>19</a:t>
            </a:fld>
            <a:endParaRPr lang="en-US" altLang="zh-TW"/>
          </a:p>
        </p:txBody>
      </p:sp>
      <p:sp>
        <p:nvSpPr>
          <p:cNvPr id="1893378" name="Rectangle 2"/>
          <p:cNvSpPr>
            <a:spLocks noGrp="1" noChangeArrowheads="1"/>
          </p:cNvSpPr>
          <p:nvPr>
            <p:ph type="title"/>
          </p:nvPr>
        </p:nvSpPr>
        <p:spPr/>
        <p:txBody>
          <a:bodyPr/>
          <a:lstStyle/>
          <a:p>
            <a:pPr eaLnBrk="1" hangingPunct="1">
              <a:defRPr/>
            </a:pPr>
            <a:r>
              <a:rPr lang="zh-TW" altLang="en-US" smtClean="0"/>
              <a:t>殺手應用的特性</a:t>
            </a:r>
            <a:r>
              <a:rPr lang="en-US" altLang="zh-TW" smtClean="0"/>
              <a:t>(Killer App.)</a:t>
            </a:r>
          </a:p>
        </p:txBody>
      </p:sp>
      <p:sp>
        <p:nvSpPr>
          <p:cNvPr id="126980" name="Rectangle 3"/>
          <p:cNvSpPr>
            <a:spLocks noGrp="1" noChangeArrowheads="1"/>
          </p:cNvSpPr>
          <p:nvPr>
            <p:ph type="body" idx="1"/>
          </p:nvPr>
        </p:nvSpPr>
        <p:spPr>
          <a:xfrm>
            <a:off x="468313" y="1052513"/>
            <a:ext cx="8229600" cy="4421187"/>
          </a:xfrm>
        </p:spPr>
        <p:txBody>
          <a:bodyPr/>
          <a:lstStyle/>
          <a:p>
            <a:pPr eaLnBrk="1" hangingPunct="1"/>
            <a:r>
              <a:rPr lang="zh-TW" altLang="en-US" smtClean="0"/>
              <a:t>是一個不連續性、創新性的發明。</a:t>
            </a:r>
          </a:p>
          <a:p>
            <a:pPr eaLnBrk="1" hangingPunct="1"/>
            <a:r>
              <a:rPr lang="zh-TW" altLang="en-US" smtClean="0"/>
              <a:t>常能產生典範轉移的長期巨大效應。</a:t>
            </a:r>
          </a:p>
          <a:p>
            <a:pPr eaLnBrk="1" hangingPunct="1"/>
            <a:r>
              <a:rPr lang="zh-TW" altLang="en-US" smtClean="0"/>
              <a:t>會摧毀舊的產業（所以謂之殺手），改寫或重新定義整個產業的遊戲規則。</a:t>
            </a:r>
          </a:p>
          <a:p>
            <a:pPr eaLnBrk="1" hangingPunct="1"/>
            <a:r>
              <a:rPr lang="zh-TW" altLang="en-US" smtClean="0"/>
              <a:t>不是每個發明都會形成殺手應用，該創新產品要能快速、有效地搶占大部分的市場，以成為主流，才能成為殺手應用，否則就會逐漸淡出而消失。</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21AABD98-72B2-4478-B123-44CECD6D44FA}" type="slidenum">
              <a:rPr lang="en-US" altLang="zh-TW"/>
              <a:pPr>
                <a:defRPr/>
              </a:pPr>
              <a:t>2</a:t>
            </a:fld>
            <a:endParaRPr lang="en-US" altLang="zh-TW"/>
          </a:p>
        </p:txBody>
      </p:sp>
      <p:pic>
        <p:nvPicPr>
          <p:cNvPr id="256002" name="Picture 2" descr="背滾式跳高"/>
          <p:cNvPicPr>
            <a:picLocks noChangeAspect="1" noChangeArrowheads="1"/>
          </p:cNvPicPr>
          <p:nvPr/>
        </p:nvPicPr>
        <p:blipFill>
          <a:blip r:embed="rId2" cstate="print">
            <a:lum contrast="24000"/>
          </a:blip>
          <a:srcRect/>
          <a:stretch>
            <a:fillRect/>
          </a:stretch>
        </p:blipFill>
        <p:spPr bwMode="auto">
          <a:xfrm>
            <a:off x="1676400" y="2057400"/>
            <a:ext cx="5840413" cy="4219575"/>
          </a:xfrm>
          <a:prstGeom prst="rect">
            <a:avLst/>
          </a:prstGeom>
          <a:noFill/>
          <a:ln w="9525">
            <a:noFill/>
            <a:miter lim="800000"/>
            <a:headEnd/>
            <a:tailEnd/>
          </a:ln>
        </p:spPr>
      </p:pic>
      <p:sp>
        <p:nvSpPr>
          <p:cNvPr id="256004" name="Rectangle 4"/>
          <p:cNvSpPr>
            <a:spLocks noGrp="1" noChangeArrowheads="1"/>
          </p:cNvSpPr>
          <p:nvPr>
            <p:ph type="title"/>
          </p:nvPr>
        </p:nvSpPr>
        <p:spPr>
          <a:xfrm>
            <a:off x="628650" y="0"/>
            <a:ext cx="7772400" cy="1143000"/>
          </a:xfrm>
        </p:spPr>
        <p:txBody>
          <a:bodyPr/>
          <a:lstStyle/>
          <a:p>
            <a:pPr eaLnBrk="1" hangingPunct="1">
              <a:defRPr/>
            </a:pPr>
            <a:r>
              <a:rPr lang="zh-TW" altLang="en-US" dirty="0" smtClean="0"/>
              <a:t>跳高的典範</a:t>
            </a:r>
            <a:r>
              <a:rPr lang="en-US" altLang="zh-TW" dirty="0" smtClean="0"/>
              <a:t>(Paradigm)</a:t>
            </a:r>
          </a:p>
        </p:txBody>
      </p:sp>
      <p:sp>
        <p:nvSpPr>
          <p:cNvPr id="256005" name="Text Box 5"/>
          <p:cNvSpPr txBox="1">
            <a:spLocks noChangeArrowheads="1"/>
          </p:cNvSpPr>
          <p:nvPr/>
        </p:nvSpPr>
        <p:spPr bwMode="auto">
          <a:xfrm>
            <a:off x="2286000" y="1371600"/>
            <a:ext cx="4622800" cy="579438"/>
          </a:xfrm>
          <a:prstGeom prst="rect">
            <a:avLst/>
          </a:prstGeom>
          <a:solidFill>
            <a:srgbClr val="FF66FF"/>
          </a:solidFill>
          <a:ln w="9525">
            <a:noFill/>
            <a:miter lim="800000"/>
            <a:headEnd/>
            <a:tailEnd/>
          </a:ln>
        </p:spPr>
        <p:txBody>
          <a:bodyPr>
            <a:spAutoFit/>
          </a:bodyPr>
          <a:lstStyle/>
          <a:p>
            <a:pPr algn="ctr"/>
            <a:r>
              <a:rPr lang="zh-TW" altLang="en-US" sz="3200" b="1">
                <a:solidFill>
                  <a:schemeClr val="bg2"/>
                </a:solidFill>
                <a:latin typeface="Times New Roman" pitchFamily="18" charset="0"/>
                <a:ea typeface="標楷體" pitchFamily="65" charset="-120"/>
              </a:rPr>
              <a:t>剪刀式    腹滾式   背滾式</a:t>
            </a:r>
          </a:p>
        </p:txBody>
      </p:sp>
      <p:grpSp>
        <p:nvGrpSpPr>
          <p:cNvPr id="9" name="群組 8"/>
          <p:cNvGrpSpPr/>
          <p:nvPr/>
        </p:nvGrpSpPr>
        <p:grpSpPr>
          <a:xfrm>
            <a:off x="7164288" y="1268760"/>
            <a:ext cx="1417707" cy="707886"/>
            <a:chOff x="7164288" y="1268760"/>
            <a:chExt cx="1417707" cy="707886"/>
          </a:xfrm>
        </p:grpSpPr>
        <p:sp>
          <p:nvSpPr>
            <p:cNvPr id="7" name="向右箭號 6"/>
            <p:cNvSpPr/>
            <p:nvPr/>
          </p:nvSpPr>
          <p:spPr>
            <a:xfrm>
              <a:off x="7164288" y="1556792"/>
              <a:ext cx="648072" cy="21602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FF00"/>
                </a:solidFill>
              </a:endParaRPr>
            </a:p>
          </p:txBody>
        </p:sp>
        <p:sp>
          <p:nvSpPr>
            <p:cNvPr id="8" name="文字方塊 7"/>
            <p:cNvSpPr txBox="1"/>
            <p:nvPr/>
          </p:nvSpPr>
          <p:spPr>
            <a:xfrm>
              <a:off x="7884368" y="1268760"/>
              <a:ext cx="697627" cy="707886"/>
            </a:xfrm>
            <a:prstGeom prst="rect">
              <a:avLst/>
            </a:prstGeom>
            <a:noFill/>
          </p:spPr>
          <p:txBody>
            <a:bodyPr wrap="none" rtlCol="0">
              <a:spAutoFit/>
            </a:bodyPr>
            <a:lstStyle/>
            <a:p>
              <a:r>
                <a:rPr lang="zh-TW" altLang="en-US" sz="4000" b="1" dirty="0" smtClean="0"/>
                <a:t>？</a:t>
              </a:r>
              <a:endParaRPr lang="zh-TW" altLang="en-US" sz="4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05"/>
                                        </p:tgtEl>
                                        <p:attrNameLst>
                                          <p:attrName>style.visibility</p:attrName>
                                        </p:attrNameLst>
                                      </p:cBhvr>
                                      <p:to>
                                        <p:strVal val="visible"/>
                                      </p:to>
                                    </p:set>
                                    <p:anim calcmode="lin" valueType="num">
                                      <p:cBhvr additive="base">
                                        <p:cTn id="7" dur="500" fill="hold"/>
                                        <p:tgtEl>
                                          <p:spTgt spid="256005"/>
                                        </p:tgtEl>
                                        <p:attrNameLst>
                                          <p:attrName>ppt_x</p:attrName>
                                        </p:attrNameLst>
                                      </p:cBhvr>
                                      <p:tavLst>
                                        <p:tav tm="0">
                                          <p:val>
                                            <p:strVal val="#ppt_x"/>
                                          </p:val>
                                        </p:tav>
                                        <p:tav tm="100000">
                                          <p:val>
                                            <p:strVal val="#ppt_x"/>
                                          </p:val>
                                        </p:tav>
                                      </p:tavLst>
                                    </p:anim>
                                    <p:anim calcmode="lin" valueType="num">
                                      <p:cBhvr additive="base">
                                        <p:cTn id="8" dur="500" fill="hold"/>
                                        <p:tgtEl>
                                          <p:spTgt spid="2560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56002"/>
                                        </p:tgtEl>
                                        <p:attrNameLst>
                                          <p:attrName>style.visibility</p:attrName>
                                        </p:attrNameLst>
                                      </p:cBhvr>
                                      <p:to>
                                        <p:strVal val="visible"/>
                                      </p:to>
                                    </p:set>
                                    <p:anim calcmode="lin" valueType="num">
                                      <p:cBhvr>
                                        <p:cTn id="13" dur="500" fill="hold"/>
                                        <p:tgtEl>
                                          <p:spTgt spid="256002"/>
                                        </p:tgtEl>
                                        <p:attrNameLst>
                                          <p:attrName>ppt_w</p:attrName>
                                        </p:attrNameLst>
                                      </p:cBhvr>
                                      <p:tavLst>
                                        <p:tav tm="0">
                                          <p:val>
                                            <p:fltVal val="0"/>
                                          </p:val>
                                        </p:tav>
                                        <p:tav tm="100000">
                                          <p:val>
                                            <p:strVal val="#ppt_w"/>
                                          </p:val>
                                        </p:tav>
                                      </p:tavLst>
                                    </p:anim>
                                    <p:anim calcmode="lin" valueType="num">
                                      <p:cBhvr>
                                        <p:cTn id="14" dur="500" fill="hold"/>
                                        <p:tgtEl>
                                          <p:spTgt spid="25600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C6A2A8AC-5ADF-4B73-991E-8A61C672B39A}" type="slidenum">
              <a:rPr lang="en-US" altLang="zh-TW"/>
              <a:pPr>
                <a:defRPr/>
              </a:pPr>
              <a:t>20</a:t>
            </a:fld>
            <a:endParaRPr lang="en-US" altLang="zh-TW"/>
          </a:p>
        </p:txBody>
      </p:sp>
      <p:sp>
        <p:nvSpPr>
          <p:cNvPr id="10244" name="Rectangle 2"/>
          <p:cNvSpPr>
            <a:spLocks noChangeArrowheads="1"/>
          </p:cNvSpPr>
          <p:nvPr/>
        </p:nvSpPr>
        <p:spPr bwMode="auto">
          <a:xfrm>
            <a:off x="1258888" y="1196975"/>
            <a:ext cx="6697662" cy="4464050"/>
          </a:xfrm>
          <a:prstGeom prst="rect">
            <a:avLst/>
          </a:prstGeom>
          <a:solidFill>
            <a:srgbClr val="FFFF00"/>
          </a:solidFill>
          <a:ln w="9525">
            <a:solidFill>
              <a:schemeClr val="tx1"/>
            </a:solidFill>
            <a:miter lim="800000"/>
            <a:headEnd/>
            <a:tailEnd/>
          </a:ln>
        </p:spPr>
        <p:txBody>
          <a:bodyPr wrap="none" anchor="ctr"/>
          <a:lstStyle/>
          <a:p>
            <a:endParaRPr lang="zh-TW" altLang="en-US"/>
          </a:p>
        </p:txBody>
      </p:sp>
      <p:sp>
        <p:nvSpPr>
          <p:cNvPr id="1886211" name="Rectangle 3"/>
          <p:cNvSpPr>
            <a:spLocks noGrp="1" noChangeArrowheads="1"/>
          </p:cNvSpPr>
          <p:nvPr>
            <p:ph type="title"/>
          </p:nvPr>
        </p:nvSpPr>
        <p:spPr/>
        <p:txBody>
          <a:bodyPr/>
          <a:lstStyle/>
          <a:p>
            <a:pPr eaLnBrk="1" hangingPunct="1">
              <a:defRPr/>
            </a:pPr>
            <a:r>
              <a:rPr lang="en-US" altLang="zh-TW" smtClean="0"/>
              <a:t>Technology and Business Transformation</a:t>
            </a:r>
          </a:p>
        </p:txBody>
      </p:sp>
      <p:graphicFrame>
        <p:nvGraphicFramePr>
          <p:cNvPr id="10242" name="Object 4"/>
          <p:cNvGraphicFramePr>
            <a:graphicFrameLocks noGrp="1" noChangeAspect="1"/>
          </p:cNvGraphicFramePr>
          <p:nvPr>
            <p:ph type="chart" idx="4294967295"/>
          </p:nvPr>
        </p:nvGraphicFramePr>
        <p:xfrm>
          <a:off x="1508125" y="1355725"/>
          <a:ext cx="6165850" cy="4325938"/>
        </p:xfrm>
        <a:graphic>
          <a:graphicData uri="http://schemas.openxmlformats.org/presentationml/2006/ole">
            <mc:AlternateContent xmlns:mc="http://schemas.openxmlformats.org/markup-compatibility/2006">
              <mc:Choice xmlns:v="urn:schemas-microsoft-com:vml" Requires="v">
                <p:oleObj spid="_x0000_s1034" name="VISIO" r:id="rId3" imgW="8951040" imgH="7223040" progId="">
                  <p:embed/>
                </p:oleObj>
              </mc:Choice>
              <mc:Fallback>
                <p:oleObj name="VISIO" r:id="rId3" imgW="8951040" imgH="72230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1355725"/>
                        <a:ext cx="6165850" cy="432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Rectangle 5"/>
          <p:cNvSpPr>
            <a:spLocks noChangeArrowheads="1"/>
          </p:cNvSpPr>
          <p:nvPr/>
        </p:nvSpPr>
        <p:spPr bwMode="auto">
          <a:xfrm>
            <a:off x="1476375" y="5805488"/>
            <a:ext cx="5757863" cy="360362"/>
          </a:xfrm>
          <a:prstGeom prst="rect">
            <a:avLst/>
          </a:prstGeom>
          <a:noFill/>
          <a:ln w="9525">
            <a:noFill/>
            <a:miter lim="800000"/>
            <a:headEnd/>
            <a:tailEnd/>
          </a:ln>
        </p:spPr>
        <p:txBody>
          <a:bodyPr wrap="none" lIns="93600" rIns="93600"/>
          <a:lstStyle/>
          <a:p>
            <a:r>
              <a:rPr kumimoji="0" lang="en-US" altLang="zh-TW" sz="1200">
                <a:solidFill>
                  <a:srgbClr val="FFFF00"/>
                </a:solidFill>
              </a:rPr>
              <a:t>Source: IBM</a:t>
            </a:r>
          </a:p>
        </p:txBody>
      </p:sp>
      <p:pic>
        <p:nvPicPr>
          <p:cNvPr id="10247" name="Picture 6" descr="j0336911"/>
          <p:cNvPicPr>
            <a:picLocks noGrp="1" noChangeAspect="1" noChangeArrowheads="1" noCrop="1"/>
          </p:cNvPicPr>
          <p:nvPr>
            <p:ph idx="1"/>
          </p:nvPr>
        </p:nvPicPr>
        <p:blipFill>
          <a:blip r:embed="rId5" cstate="print"/>
          <a:srcRect/>
          <a:stretch>
            <a:fillRect/>
          </a:stretch>
        </p:blipFill>
        <p:spPr>
          <a:xfrm>
            <a:off x="6732588" y="3692525"/>
            <a:ext cx="1152525" cy="86042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pPr>
              <a:defRPr/>
            </a:pPr>
            <a:fld id="{208FBF38-964D-44A0-A57C-2ABBC936047C}" type="slidenum">
              <a:rPr lang="en-US" altLang="zh-TW"/>
              <a:pPr>
                <a:defRPr/>
              </a:pPr>
              <a:t>21</a:t>
            </a:fld>
            <a:endParaRPr lang="en-US" altLang="zh-TW"/>
          </a:p>
        </p:txBody>
      </p:sp>
      <p:sp>
        <p:nvSpPr>
          <p:cNvPr id="1887234" name="Rectangle 2"/>
          <p:cNvSpPr>
            <a:spLocks noGrp="1" noChangeArrowheads="1"/>
          </p:cNvSpPr>
          <p:nvPr>
            <p:ph type="title"/>
          </p:nvPr>
        </p:nvSpPr>
        <p:spPr/>
        <p:txBody>
          <a:bodyPr/>
          <a:lstStyle/>
          <a:p>
            <a:pPr eaLnBrk="1" hangingPunct="1">
              <a:defRPr/>
            </a:pPr>
            <a:r>
              <a:rPr lang="en-US" altLang="zh-TW" smtClean="0"/>
              <a:t>Examples</a:t>
            </a:r>
          </a:p>
        </p:txBody>
      </p:sp>
      <p:graphicFrame>
        <p:nvGraphicFramePr>
          <p:cNvPr id="11266" name="Object 3"/>
          <p:cNvGraphicFramePr>
            <a:graphicFrameLocks noGrp="1"/>
          </p:cNvGraphicFramePr>
          <p:nvPr>
            <p:ph sz="half" idx="1"/>
          </p:nvPr>
        </p:nvGraphicFramePr>
        <p:xfrm>
          <a:off x="684213" y="1557338"/>
          <a:ext cx="7983537" cy="3744912"/>
        </p:xfrm>
        <a:graphic>
          <a:graphicData uri="http://schemas.openxmlformats.org/presentationml/2006/ole">
            <mc:AlternateContent xmlns:mc="http://schemas.openxmlformats.org/markup-compatibility/2006">
              <mc:Choice xmlns:v="urn:schemas-microsoft-com:vml" Requires="v">
                <p:oleObj spid="_x0000_s2058" name="VISIO" r:id="rId3" imgW="9065160" imgH="4745160" progId="">
                  <p:embed/>
                </p:oleObj>
              </mc:Choice>
              <mc:Fallback>
                <p:oleObj name="VISIO" r:id="rId3" imgW="9065160" imgH="4745160" progId="">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7983537"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Rectangle 4"/>
          <p:cNvSpPr>
            <a:spLocks noChangeArrowheads="1"/>
          </p:cNvSpPr>
          <p:nvPr/>
        </p:nvSpPr>
        <p:spPr bwMode="auto">
          <a:xfrm>
            <a:off x="685800" y="5867400"/>
            <a:ext cx="5757863" cy="360363"/>
          </a:xfrm>
          <a:prstGeom prst="rect">
            <a:avLst/>
          </a:prstGeom>
          <a:noFill/>
          <a:ln w="9525">
            <a:noFill/>
            <a:miter lim="800000"/>
            <a:headEnd/>
            <a:tailEnd/>
          </a:ln>
        </p:spPr>
        <p:txBody>
          <a:bodyPr wrap="none" lIns="93600" rIns="93600"/>
          <a:lstStyle/>
          <a:p>
            <a:r>
              <a:rPr kumimoji="0" lang="en-US" altLang="zh-TW" sz="1200">
                <a:solidFill>
                  <a:srgbClr val="FFFF00"/>
                </a:solidFill>
              </a:rPr>
              <a:t>Source: IBM</a:t>
            </a:r>
          </a:p>
        </p:txBody>
      </p:sp>
      <p:pic>
        <p:nvPicPr>
          <p:cNvPr id="11270" name="Picture 5" descr="j0336339"/>
          <p:cNvPicPr>
            <a:picLocks noGrp="1" noChangeAspect="1" noChangeArrowheads="1" noCrop="1"/>
          </p:cNvPicPr>
          <p:nvPr>
            <p:ph sz="half" idx="2"/>
          </p:nvPr>
        </p:nvPicPr>
        <p:blipFill>
          <a:blip r:embed="rId5" cstate="print"/>
          <a:srcRect/>
          <a:stretch>
            <a:fillRect/>
          </a:stretch>
        </p:blipFill>
        <p:spPr>
          <a:xfrm>
            <a:off x="1692275" y="1916113"/>
            <a:ext cx="838200" cy="781050"/>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p:txBody>
          <a:bodyPr/>
          <a:lstStyle/>
          <a:p>
            <a:pPr>
              <a:defRPr/>
            </a:pPr>
            <a:fld id="{96587E38-0676-40C1-AC2E-B9D1F4991C53}" type="slidenum">
              <a:rPr lang="en-US" altLang="zh-TW"/>
              <a:pPr>
                <a:defRPr/>
              </a:pPr>
              <a:t>3</a:t>
            </a:fld>
            <a:endParaRPr lang="en-US" altLang="zh-TW"/>
          </a:p>
        </p:txBody>
      </p:sp>
      <p:sp>
        <p:nvSpPr>
          <p:cNvPr id="997378" name="Rectangle 2"/>
          <p:cNvSpPr>
            <a:spLocks noGrp="1" noChangeArrowheads="1"/>
          </p:cNvSpPr>
          <p:nvPr>
            <p:ph type="title"/>
          </p:nvPr>
        </p:nvSpPr>
        <p:spPr>
          <a:xfrm>
            <a:off x="685800" y="0"/>
            <a:ext cx="7772400" cy="1143000"/>
          </a:xfrm>
        </p:spPr>
        <p:txBody>
          <a:bodyPr/>
          <a:lstStyle/>
          <a:p>
            <a:pPr eaLnBrk="1" hangingPunct="1">
              <a:defRPr/>
            </a:pPr>
            <a:r>
              <a:rPr lang="zh-TW" altLang="en-US" smtClean="0"/>
              <a:t>她們的職業？</a:t>
            </a:r>
          </a:p>
        </p:txBody>
      </p:sp>
      <p:grpSp>
        <p:nvGrpSpPr>
          <p:cNvPr id="2" name="Group 3"/>
          <p:cNvGrpSpPr>
            <a:grpSpLocks/>
          </p:cNvGrpSpPr>
          <p:nvPr/>
        </p:nvGrpSpPr>
        <p:grpSpPr bwMode="auto">
          <a:xfrm>
            <a:off x="1236663" y="957263"/>
            <a:ext cx="6535737" cy="5319712"/>
            <a:chOff x="1643" y="1200"/>
            <a:chExt cx="2473" cy="1897"/>
          </a:xfrm>
        </p:grpSpPr>
        <p:pic>
          <p:nvPicPr>
            <p:cNvPr id="114694" name="Picture 4" descr="彩色護士"/>
            <p:cNvPicPr>
              <a:picLocks noChangeAspect="1" noChangeArrowheads="1"/>
            </p:cNvPicPr>
            <p:nvPr/>
          </p:nvPicPr>
          <p:blipFill>
            <a:blip r:embed="rId2" cstate="print"/>
            <a:srcRect/>
            <a:stretch>
              <a:fillRect/>
            </a:stretch>
          </p:blipFill>
          <p:spPr bwMode="auto">
            <a:xfrm>
              <a:off x="1643" y="1223"/>
              <a:ext cx="2473" cy="1874"/>
            </a:xfrm>
            <a:prstGeom prst="rect">
              <a:avLst/>
            </a:prstGeom>
            <a:noFill/>
            <a:ln w="9525">
              <a:noFill/>
              <a:miter lim="800000"/>
              <a:headEnd/>
              <a:tailEnd/>
            </a:ln>
          </p:spPr>
        </p:pic>
        <p:sp>
          <p:nvSpPr>
            <p:cNvPr id="114695" name="Rectangle 5"/>
            <p:cNvSpPr>
              <a:spLocks noChangeArrowheads="1"/>
            </p:cNvSpPr>
            <p:nvPr/>
          </p:nvSpPr>
          <p:spPr bwMode="auto">
            <a:xfrm>
              <a:off x="2448" y="1200"/>
              <a:ext cx="1008" cy="1872"/>
            </a:xfrm>
            <a:prstGeom prst="rect">
              <a:avLst/>
            </a:prstGeom>
            <a:solidFill>
              <a:schemeClr val="folHlink"/>
            </a:solidFill>
            <a:ln w="9525">
              <a:noFill/>
              <a:miter lim="800000"/>
              <a:headEnd/>
              <a:tailEnd/>
            </a:ln>
          </p:spPr>
          <p:txBody>
            <a:bodyPr wrap="none" anchor="ctr"/>
            <a:lstStyle/>
            <a:p>
              <a:endParaRPr lang="zh-TW" altLang="en-US"/>
            </a:p>
          </p:txBody>
        </p:sp>
      </p:grpSp>
      <p:pic>
        <p:nvPicPr>
          <p:cNvPr id="997382" name="Picture 6" descr="彩色護士"/>
          <p:cNvPicPr>
            <a:picLocks noChangeAspect="1" noChangeArrowheads="1"/>
          </p:cNvPicPr>
          <p:nvPr/>
        </p:nvPicPr>
        <p:blipFill>
          <a:blip r:embed="rId2" cstate="print">
            <a:lum contrast="48000"/>
          </a:blip>
          <a:srcRect/>
          <a:stretch>
            <a:fillRect/>
          </a:stretch>
        </p:blipFill>
        <p:spPr bwMode="auto">
          <a:xfrm>
            <a:off x="1066800" y="990600"/>
            <a:ext cx="6934200" cy="525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9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4"/>
          <p:cNvSpPr>
            <a:spLocks noGrp="1"/>
          </p:cNvSpPr>
          <p:nvPr>
            <p:ph type="sldNum" sz="quarter" idx="12"/>
          </p:nvPr>
        </p:nvSpPr>
        <p:spPr/>
        <p:txBody>
          <a:bodyPr/>
          <a:lstStyle/>
          <a:p>
            <a:pPr>
              <a:defRPr/>
            </a:pPr>
            <a:fld id="{D06CC3D7-CEE5-4D8F-8CC7-0413225520A1}" type="slidenum">
              <a:rPr lang="en-US" altLang="zh-TW"/>
              <a:pPr>
                <a:defRPr/>
              </a:pPr>
              <a:t>4</a:t>
            </a:fld>
            <a:endParaRPr lang="en-US" altLang="zh-TW"/>
          </a:p>
        </p:txBody>
      </p:sp>
      <p:grpSp>
        <p:nvGrpSpPr>
          <p:cNvPr id="2" name="Group 9"/>
          <p:cNvGrpSpPr>
            <a:grpSpLocks/>
          </p:cNvGrpSpPr>
          <p:nvPr/>
        </p:nvGrpSpPr>
        <p:grpSpPr bwMode="auto">
          <a:xfrm>
            <a:off x="1828800" y="1371600"/>
            <a:ext cx="5695950" cy="4276725"/>
            <a:chOff x="1152" y="864"/>
            <a:chExt cx="3588" cy="2694"/>
          </a:xfrm>
        </p:grpSpPr>
        <p:pic>
          <p:nvPicPr>
            <p:cNvPr id="115719" name="Picture 6" descr="直衝老鼠"/>
            <p:cNvPicPr>
              <a:picLocks noChangeAspect="1" noChangeArrowheads="1"/>
            </p:cNvPicPr>
            <p:nvPr/>
          </p:nvPicPr>
          <p:blipFill>
            <a:blip r:embed="rId2" cstate="print"/>
            <a:srcRect/>
            <a:stretch>
              <a:fillRect/>
            </a:stretch>
          </p:blipFill>
          <p:spPr bwMode="auto">
            <a:xfrm>
              <a:off x="1152" y="864"/>
              <a:ext cx="3588" cy="2694"/>
            </a:xfrm>
            <a:prstGeom prst="rect">
              <a:avLst/>
            </a:prstGeom>
            <a:noFill/>
            <a:ln w="9525">
              <a:noFill/>
              <a:miter lim="800000"/>
              <a:headEnd/>
              <a:tailEnd/>
            </a:ln>
          </p:spPr>
        </p:pic>
        <p:sp>
          <p:nvSpPr>
            <p:cNvPr id="1078277" name="Rectangle 5"/>
            <p:cNvSpPr>
              <a:spLocks noChangeArrowheads="1"/>
            </p:cNvSpPr>
            <p:nvPr/>
          </p:nvSpPr>
          <p:spPr bwMode="auto">
            <a:xfrm>
              <a:off x="2592" y="864"/>
              <a:ext cx="624" cy="2688"/>
            </a:xfrm>
            <a:prstGeom prst="rect">
              <a:avLst/>
            </a:prstGeom>
            <a:gradFill rotWithShape="0">
              <a:gsLst>
                <a:gs pos="0">
                  <a:schemeClr val="accent1">
                    <a:gamma/>
                    <a:tint val="75686"/>
                    <a:invGamma/>
                  </a:schemeClr>
                </a:gs>
                <a:gs pos="100000">
                  <a:schemeClr val="accent1"/>
                </a:gs>
              </a:gsLst>
              <a:lin ang="5400000" scaled="1"/>
            </a:gradFill>
            <a:ln w="9525">
              <a:noFill/>
              <a:miter lim="800000"/>
              <a:headEnd/>
              <a:tailEnd/>
            </a:ln>
            <a:effectLst/>
          </p:spPr>
          <p:txBody>
            <a:bodyPr wrap="none" anchor="ctr"/>
            <a:lstStyle/>
            <a:p>
              <a:pPr>
                <a:defRPr/>
              </a:pPr>
              <a:endParaRPr lang="zh-TW" altLang="en-US"/>
            </a:p>
          </p:txBody>
        </p:sp>
      </p:grpSp>
      <p:pic>
        <p:nvPicPr>
          <p:cNvPr id="1078276" name="Picture 4" descr="直衝老鼠"/>
          <p:cNvPicPr>
            <a:picLocks noChangeAspect="1" noChangeArrowheads="1"/>
          </p:cNvPicPr>
          <p:nvPr/>
        </p:nvPicPr>
        <p:blipFill>
          <a:blip r:embed="rId2" cstate="print">
            <a:lum contrast="36000"/>
          </a:blip>
          <a:srcRect/>
          <a:stretch>
            <a:fillRect/>
          </a:stretch>
        </p:blipFill>
        <p:spPr bwMode="auto">
          <a:xfrm>
            <a:off x="1828800" y="1362075"/>
            <a:ext cx="5695950" cy="4276725"/>
          </a:xfrm>
          <a:prstGeom prst="rect">
            <a:avLst/>
          </a:prstGeom>
          <a:noFill/>
          <a:ln w="9525">
            <a:noFill/>
            <a:miter lim="800000"/>
            <a:headEnd/>
            <a:tailEnd/>
          </a:ln>
        </p:spPr>
      </p:pic>
      <p:sp>
        <p:nvSpPr>
          <p:cNvPr id="1078274" name="Rectangle 2"/>
          <p:cNvSpPr>
            <a:spLocks noGrp="1" noChangeArrowheads="1"/>
          </p:cNvSpPr>
          <p:nvPr>
            <p:ph type="title"/>
          </p:nvPr>
        </p:nvSpPr>
        <p:spPr>
          <a:xfrm>
            <a:off x="704850" y="0"/>
            <a:ext cx="7772400" cy="1143000"/>
          </a:xfrm>
        </p:spPr>
        <p:txBody>
          <a:bodyPr/>
          <a:lstStyle/>
          <a:p>
            <a:pPr eaLnBrk="1" hangingPunct="1">
              <a:defRPr/>
            </a:pPr>
            <a:r>
              <a:rPr lang="zh-TW" altLang="en-US" dirty="0" smtClean="0"/>
              <a:t>老鼠走迷宮？</a:t>
            </a:r>
          </a:p>
        </p:txBody>
      </p:sp>
      <p:sp>
        <p:nvSpPr>
          <p:cNvPr id="1078279" name="Text Box 7"/>
          <p:cNvSpPr txBox="1">
            <a:spLocks noChangeArrowheads="1"/>
          </p:cNvSpPr>
          <p:nvPr/>
        </p:nvSpPr>
        <p:spPr bwMode="auto">
          <a:xfrm>
            <a:off x="631825" y="5805264"/>
            <a:ext cx="8320088" cy="579438"/>
          </a:xfrm>
          <a:prstGeom prst="rect">
            <a:avLst/>
          </a:prstGeom>
          <a:solidFill>
            <a:schemeClr val="hlink"/>
          </a:solidFill>
          <a:ln w="9525">
            <a:noFill/>
            <a:miter lim="800000"/>
            <a:headEnd/>
            <a:tailEnd/>
          </a:ln>
        </p:spPr>
        <p:txBody>
          <a:bodyPr wrap="none">
            <a:spAutoFit/>
          </a:bodyPr>
          <a:lstStyle/>
          <a:p>
            <a:pPr algn="ctr"/>
            <a:r>
              <a:rPr lang="zh-TW" altLang="en-US" sz="3200" b="1" dirty="0">
                <a:solidFill>
                  <a:srgbClr val="FF3300"/>
                </a:solidFill>
                <a:latin typeface="Times New Roman" pitchFamily="18" charset="0"/>
                <a:ea typeface="標楷體" pitchFamily="65" charset="-120"/>
              </a:rPr>
              <a:t>超越「遊戲規則」、典範轉移</a:t>
            </a:r>
            <a:r>
              <a:rPr lang="en-US" altLang="zh-TW" sz="3200" b="1" dirty="0">
                <a:solidFill>
                  <a:srgbClr val="FF3300"/>
                </a:solidFill>
                <a:latin typeface="Times New Roman" pitchFamily="18" charset="0"/>
                <a:ea typeface="標楷體" pitchFamily="65" charset="-120"/>
              </a:rPr>
              <a:t>(Paradigm shift)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78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078279"/>
                                        </p:tgtEl>
                                        <p:attrNameLst>
                                          <p:attrName>style.visibility</p:attrName>
                                        </p:attrNameLst>
                                      </p:cBhvr>
                                      <p:to>
                                        <p:strVal val="visible"/>
                                      </p:to>
                                    </p:set>
                                    <p:anim calcmode="lin" valueType="num">
                                      <p:cBhvr additive="base">
                                        <p:cTn id="15" dur="500" fill="hold"/>
                                        <p:tgtEl>
                                          <p:spTgt spid="1078279"/>
                                        </p:tgtEl>
                                        <p:attrNameLst>
                                          <p:attrName>ppt_x</p:attrName>
                                        </p:attrNameLst>
                                      </p:cBhvr>
                                      <p:tavLst>
                                        <p:tav tm="0">
                                          <p:val>
                                            <p:strVal val="#ppt_x"/>
                                          </p:val>
                                        </p:tav>
                                        <p:tav tm="100000">
                                          <p:val>
                                            <p:strVal val="#ppt_x"/>
                                          </p:val>
                                        </p:tav>
                                      </p:tavLst>
                                    </p:anim>
                                    <p:anim calcmode="lin" valueType="num">
                                      <p:cBhvr additive="base">
                                        <p:cTn id="16" dur="500" fill="hold"/>
                                        <p:tgtEl>
                                          <p:spTgt spid="10782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pPr>
              <a:defRPr/>
            </a:pPr>
            <a:fld id="{2E66BA7C-5D34-451E-A038-A0D29B62DD6B}" type="slidenum">
              <a:rPr lang="en-US" altLang="zh-TW"/>
              <a:pPr>
                <a:defRPr/>
              </a:pPr>
              <a:t>5</a:t>
            </a:fld>
            <a:endParaRPr lang="en-US" altLang="zh-TW"/>
          </a:p>
        </p:txBody>
      </p:sp>
      <p:sp>
        <p:nvSpPr>
          <p:cNvPr id="1527810" name="Rectangle 2"/>
          <p:cNvSpPr>
            <a:spLocks noGrp="1" noChangeArrowheads="1"/>
          </p:cNvSpPr>
          <p:nvPr>
            <p:ph type="title"/>
          </p:nvPr>
        </p:nvSpPr>
        <p:spPr/>
        <p:txBody>
          <a:bodyPr/>
          <a:lstStyle/>
          <a:p>
            <a:pPr eaLnBrk="1" hangingPunct="1">
              <a:defRPr/>
            </a:pPr>
            <a:r>
              <a:rPr lang="zh-TW" altLang="en-US" smtClean="0">
                <a:solidFill>
                  <a:srgbClr val="FFFF00"/>
                </a:solidFill>
              </a:rPr>
              <a:t>典範轉移：</a:t>
            </a:r>
            <a:r>
              <a:rPr lang="en-US" altLang="zh-TW" sz="2800" b="0" smtClean="0">
                <a:solidFill>
                  <a:srgbClr val="FFFF00"/>
                </a:solidFill>
              </a:rPr>
              <a:t>IBM vs Apple</a:t>
            </a:r>
          </a:p>
        </p:txBody>
      </p:sp>
      <p:sp>
        <p:nvSpPr>
          <p:cNvPr id="1527811" name="Rectangle 3"/>
          <p:cNvSpPr>
            <a:spLocks noGrp="1" noChangeArrowheads="1"/>
          </p:cNvSpPr>
          <p:nvPr>
            <p:ph type="body" sz="half" idx="1"/>
          </p:nvPr>
        </p:nvSpPr>
        <p:spPr>
          <a:xfrm>
            <a:off x="476250" y="1268413"/>
            <a:ext cx="4038600" cy="4968875"/>
          </a:xfrm>
          <a:solidFill>
            <a:schemeClr val="bg2"/>
          </a:solidFill>
        </p:spPr>
        <p:txBody>
          <a:bodyPr/>
          <a:lstStyle/>
          <a:p>
            <a:pPr eaLnBrk="1" hangingPunct="1">
              <a:lnSpc>
                <a:spcPct val="80000"/>
              </a:lnSpc>
            </a:pPr>
            <a:r>
              <a:rPr lang="en-US" altLang="zh-TW" sz="2400" b="1" smtClean="0">
                <a:solidFill>
                  <a:srgbClr val="FF3300"/>
                </a:solidFill>
              </a:rPr>
              <a:t>IBM</a:t>
            </a:r>
            <a:r>
              <a:rPr lang="zh-TW" altLang="en-US" sz="2400" b="1" smtClean="0">
                <a:solidFill>
                  <a:srgbClr val="FF3300"/>
                </a:solidFill>
              </a:rPr>
              <a:t>是製造電腦的核心，也就是自己製造微處理機。</a:t>
            </a:r>
            <a:r>
              <a:rPr lang="en-US" altLang="zh-TW" sz="2400" b="1" smtClean="0">
                <a:solidFill>
                  <a:srgbClr val="FF3300"/>
                </a:solidFill>
              </a:rPr>
              <a:t>IBM</a:t>
            </a:r>
            <a:r>
              <a:rPr lang="zh-TW" altLang="en-US" sz="2400" b="1" smtClean="0">
                <a:solidFill>
                  <a:srgbClr val="FF3300"/>
                </a:solidFill>
              </a:rPr>
              <a:t>是這方面的權威。</a:t>
            </a:r>
          </a:p>
          <a:p>
            <a:pPr eaLnBrk="1" hangingPunct="1">
              <a:lnSpc>
                <a:spcPct val="80000"/>
              </a:lnSpc>
            </a:pPr>
            <a:r>
              <a:rPr lang="en-US" altLang="zh-TW" sz="2400" b="1" smtClean="0">
                <a:solidFill>
                  <a:srgbClr val="FFFF00"/>
                </a:solidFill>
              </a:rPr>
              <a:t>IBM</a:t>
            </a:r>
            <a:r>
              <a:rPr lang="zh-TW" altLang="en-US" sz="2400" b="1" smtClean="0">
                <a:solidFill>
                  <a:srgbClr val="FFFF00"/>
                </a:solidFill>
              </a:rPr>
              <a:t>通常自己發展電腦軟體，</a:t>
            </a:r>
            <a:r>
              <a:rPr lang="en-US" altLang="zh-TW" sz="2400" b="1" smtClean="0">
                <a:solidFill>
                  <a:srgbClr val="FFFF00"/>
                </a:solidFill>
              </a:rPr>
              <a:t>IBM</a:t>
            </a:r>
            <a:r>
              <a:rPr lang="zh-TW" altLang="en-US" sz="2400" b="1" smtClean="0">
                <a:solidFill>
                  <a:srgbClr val="FFFF00"/>
                </a:solidFill>
              </a:rPr>
              <a:t>擁有相當優秀的軟體工程師。</a:t>
            </a:r>
          </a:p>
          <a:p>
            <a:pPr eaLnBrk="1" hangingPunct="1">
              <a:lnSpc>
                <a:spcPct val="80000"/>
              </a:lnSpc>
            </a:pPr>
            <a:r>
              <a:rPr lang="en-US" altLang="zh-TW" sz="2400" b="1" smtClean="0">
                <a:solidFill>
                  <a:srgbClr val="66FF33"/>
                </a:solidFill>
              </a:rPr>
              <a:t>IBM</a:t>
            </a:r>
            <a:r>
              <a:rPr lang="zh-TW" altLang="en-US" sz="2400" b="1" smtClean="0">
                <a:solidFill>
                  <a:srgbClr val="66FF33"/>
                </a:solidFill>
              </a:rPr>
              <a:t>把電腦交給極為優秀的</a:t>
            </a:r>
            <a:r>
              <a:rPr lang="en-US" altLang="zh-TW" sz="2400" b="1" smtClean="0">
                <a:solidFill>
                  <a:srgbClr val="66FF33"/>
                </a:solidFill>
              </a:rPr>
              <a:t>IBM</a:t>
            </a:r>
            <a:r>
              <a:rPr lang="zh-TW" altLang="en-US" sz="2400" b="1" smtClean="0">
                <a:solidFill>
                  <a:srgbClr val="66FF33"/>
                </a:solidFill>
              </a:rPr>
              <a:t>業務代表銷售。</a:t>
            </a:r>
          </a:p>
          <a:p>
            <a:pPr eaLnBrk="1" hangingPunct="1">
              <a:lnSpc>
                <a:spcPct val="80000"/>
              </a:lnSpc>
            </a:pPr>
            <a:endParaRPr lang="zh-TW" altLang="en-US" sz="2400" b="1" smtClean="0">
              <a:solidFill>
                <a:srgbClr val="66FF33"/>
              </a:solidFill>
            </a:endParaRPr>
          </a:p>
          <a:p>
            <a:pPr eaLnBrk="1" hangingPunct="1">
              <a:lnSpc>
                <a:spcPct val="80000"/>
              </a:lnSpc>
            </a:pPr>
            <a:r>
              <a:rPr lang="zh-TW" altLang="en-US" sz="2400" b="1" smtClean="0"/>
              <a:t>除非得到</a:t>
            </a:r>
            <a:r>
              <a:rPr lang="en-US" altLang="zh-TW" sz="2400" b="1" smtClean="0"/>
              <a:t>IBM</a:t>
            </a:r>
            <a:r>
              <a:rPr lang="zh-TW" altLang="en-US" sz="2400" b="1" smtClean="0"/>
              <a:t>的許可，否則任何人都不可以打開</a:t>
            </a:r>
            <a:r>
              <a:rPr lang="en-US" altLang="zh-TW" sz="2400" b="1" smtClean="0"/>
              <a:t>IBM</a:t>
            </a:r>
            <a:r>
              <a:rPr lang="zh-TW" altLang="en-US" sz="2400" b="1" smtClean="0"/>
              <a:t>的產品。 </a:t>
            </a:r>
          </a:p>
        </p:txBody>
      </p:sp>
      <p:sp>
        <p:nvSpPr>
          <p:cNvPr id="1527812" name="Rectangle 4"/>
          <p:cNvSpPr>
            <a:spLocks noGrp="1" noChangeArrowheads="1"/>
          </p:cNvSpPr>
          <p:nvPr>
            <p:ph type="body" sz="half" idx="2"/>
          </p:nvPr>
        </p:nvSpPr>
        <p:spPr>
          <a:xfrm>
            <a:off x="4667250" y="1268413"/>
            <a:ext cx="4038600" cy="4968875"/>
          </a:xfrm>
          <a:solidFill>
            <a:srgbClr val="008080"/>
          </a:solidFill>
        </p:spPr>
        <p:txBody>
          <a:bodyPr/>
          <a:lstStyle/>
          <a:p>
            <a:pPr eaLnBrk="1" hangingPunct="1">
              <a:lnSpc>
                <a:spcPct val="80000"/>
              </a:lnSpc>
            </a:pPr>
            <a:r>
              <a:rPr lang="zh-TW" altLang="en-US" sz="2400" b="1" smtClean="0">
                <a:solidFill>
                  <a:srgbClr val="FF3300"/>
                </a:solidFill>
              </a:rPr>
              <a:t>由於自己缺乏製造微處理機的資金，所以蘋果就到外面買。</a:t>
            </a:r>
            <a:r>
              <a:rPr lang="zh-TW" altLang="en-US" sz="2400" b="1" smtClean="0"/>
              <a:t> </a:t>
            </a:r>
          </a:p>
          <a:p>
            <a:pPr eaLnBrk="1" hangingPunct="1">
              <a:lnSpc>
                <a:spcPct val="80000"/>
              </a:lnSpc>
            </a:pPr>
            <a:endParaRPr lang="zh-TW" altLang="en-US" sz="2400" b="1" smtClean="0"/>
          </a:p>
          <a:p>
            <a:pPr eaLnBrk="1" hangingPunct="1">
              <a:lnSpc>
                <a:spcPct val="80000"/>
              </a:lnSpc>
            </a:pPr>
            <a:r>
              <a:rPr lang="zh-TW" altLang="en-US" sz="2400" b="1" smtClean="0">
                <a:solidFill>
                  <a:srgbClr val="FFFF00"/>
                </a:solidFill>
              </a:rPr>
              <a:t>由於缺乏聘僱軟體工程師的財力，所以就請微軟幫他們寫軟體。</a:t>
            </a:r>
          </a:p>
          <a:p>
            <a:pPr eaLnBrk="1" hangingPunct="1">
              <a:lnSpc>
                <a:spcPct val="80000"/>
              </a:lnSpc>
            </a:pPr>
            <a:r>
              <a:rPr lang="zh-TW" altLang="en-US" sz="2400" b="1" smtClean="0">
                <a:solidFill>
                  <a:srgbClr val="66FF33"/>
                </a:solidFill>
              </a:rPr>
              <a:t>由於品牌新、公司小、業務人員少，所以蘋果就在全國各地設立經銷商。</a:t>
            </a:r>
            <a:r>
              <a:rPr lang="zh-TW" altLang="en-US" sz="2400" b="1" smtClean="0"/>
              <a:t> </a:t>
            </a:r>
          </a:p>
          <a:p>
            <a:pPr eaLnBrk="1" hangingPunct="1">
              <a:lnSpc>
                <a:spcPct val="80000"/>
              </a:lnSpc>
            </a:pPr>
            <a:r>
              <a:rPr lang="zh-TW" altLang="en-US" sz="2400" b="1" smtClean="0"/>
              <a:t>為了鼓勵更多人使用，不但讓使用者可以輕易打開蘋果，還留下一些空槽可以讓使用者隨時添加新卡。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78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78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78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78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78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527812">
                                            <p:bg/>
                                          </p:spTgt>
                                        </p:tgtEl>
                                        <p:attrNameLst>
                                          <p:attrName>style.visibility</p:attrName>
                                        </p:attrNameLst>
                                      </p:cBhvr>
                                      <p:to>
                                        <p:strVal val="visible"/>
                                      </p:to>
                                    </p:set>
                                    <p:anim calcmode="lin" valueType="num">
                                      <p:cBhvr additive="base">
                                        <p:cTn id="27" dur="500" fill="hold"/>
                                        <p:tgtEl>
                                          <p:spTgt spid="1527812">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27812">
                                            <p:bg/>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27812">
                                            <p:txEl>
                                              <p:pRg st="0" end="0"/>
                                            </p:txEl>
                                          </p:spTgt>
                                        </p:tgtEl>
                                        <p:attrNameLst>
                                          <p:attrName>style.visibility</p:attrName>
                                        </p:attrNameLst>
                                      </p:cBhvr>
                                      <p:to>
                                        <p:strVal val="visible"/>
                                      </p:to>
                                    </p:set>
                                    <p:anim calcmode="lin" valueType="num">
                                      <p:cBhvr additive="base">
                                        <p:cTn id="33" dur="500" fill="hold"/>
                                        <p:tgtEl>
                                          <p:spTgt spid="152781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278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527812">
                                            <p:txEl>
                                              <p:pRg st="2" end="2"/>
                                            </p:txEl>
                                          </p:spTgt>
                                        </p:tgtEl>
                                        <p:attrNameLst>
                                          <p:attrName>style.visibility</p:attrName>
                                        </p:attrNameLst>
                                      </p:cBhvr>
                                      <p:to>
                                        <p:strVal val="visible"/>
                                      </p:to>
                                    </p:set>
                                    <p:anim calcmode="lin" valueType="num">
                                      <p:cBhvr additive="base">
                                        <p:cTn id="39" dur="500" fill="hold"/>
                                        <p:tgtEl>
                                          <p:spTgt spid="1527812">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5278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527812">
                                            <p:txEl>
                                              <p:pRg st="3" end="3"/>
                                            </p:txEl>
                                          </p:spTgt>
                                        </p:tgtEl>
                                        <p:attrNameLst>
                                          <p:attrName>style.visibility</p:attrName>
                                        </p:attrNameLst>
                                      </p:cBhvr>
                                      <p:to>
                                        <p:strVal val="visible"/>
                                      </p:to>
                                    </p:set>
                                    <p:anim calcmode="lin" valueType="num">
                                      <p:cBhvr additive="base">
                                        <p:cTn id="45" dur="500" fill="hold"/>
                                        <p:tgtEl>
                                          <p:spTgt spid="1527812">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5278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527812">
                                            <p:txEl>
                                              <p:pRg st="4" end="4"/>
                                            </p:txEl>
                                          </p:spTgt>
                                        </p:tgtEl>
                                        <p:attrNameLst>
                                          <p:attrName>style.visibility</p:attrName>
                                        </p:attrNameLst>
                                      </p:cBhvr>
                                      <p:to>
                                        <p:strVal val="visible"/>
                                      </p:to>
                                    </p:set>
                                    <p:anim calcmode="lin" valueType="num">
                                      <p:cBhvr additive="base">
                                        <p:cTn id="51" dur="500" fill="hold"/>
                                        <p:tgtEl>
                                          <p:spTgt spid="1527812">
                                            <p:txEl>
                                              <p:pRg st="4" end="4"/>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5278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811" grpId="0" build="p" animBg="1"/>
      <p:bldP spid="152781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19572" y="2339187"/>
            <a:ext cx="7848872" cy="40738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FF"/>
              </a:solidFill>
            </a:endParaRPr>
          </a:p>
        </p:txBody>
      </p:sp>
      <p:sp>
        <p:nvSpPr>
          <p:cNvPr id="4" name="標題 3"/>
          <p:cNvSpPr>
            <a:spLocks noGrp="1"/>
          </p:cNvSpPr>
          <p:nvPr>
            <p:ph type="title"/>
          </p:nvPr>
        </p:nvSpPr>
        <p:spPr/>
        <p:txBody>
          <a:bodyPr/>
          <a:lstStyle/>
          <a:p>
            <a:r>
              <a:rPr lang="zh-TW" altLang="en-US" dirty="0"/>
              <a:t>詹姆士．柯麥</a:t>
            </a:r>
            <a:r>
              <a:rPr lang="zh-TW" altLang="en-US" dirty="0" smtClean="0"/>
              <a:t>隆</a:t>
            </a:r>
            <a:r>
              <a:rPr lang="zh-TW" altLang="en-US" dirty="0"/>
              <a:t>的典範轉移</a:t>
            </a:r>
          </a:p>
        </p:txBody>
      </p:sp>
      <p:sp>
        <p:nvSpPr>
          <p:cNvPr id="5" name="內容版面配置區 4"/>
          <p:cNvSpPr>
            <a:spLocks noGrp="1"/>
          </p:cNvSpPr>
          <p:nvPr>
            <p:ph idx="1"/>
          </p:nvPr>
        </p:nvSpPr>
        <p:spPr>
          <a:xfrm>
            <a:off x="529208" y="980728"/>
            <a:ext cx="8229600" cy="1358459"/>
          </a:xfrm>
        </p:spPr>
        <p:txBody>
          <a:bodyPr/>
          <a:lstStyle/>
          <a:p>
            <a:r>
              <a:rPr lang="zh-TW" altLang="en-US" sz="2000" dirty="0"/>
              <a:t>詹姆士．柯麥隆有史以來耗資最鉅</a:t>
            </a:r>
            <a:r>
              <a:rPr lang="en-US" altLang="zh-TW" sz="2000" dirty="0"/>
              <a:t>(</a:t>
            </a:r>
            <a:r>
              <a:rPr lang="zh-TW" altLang="en-US" sz="2000" dirty="0"/>
              <a:t>也最賣座</a:t>
            </a:r>
            <a:r>
              <a:rPr lang="en-US" altLang="zh-TW" sz="2000" dirty="0"/>
              <a:t>)</a:t>
            </a:r>
            <a:r>
              <a:rPr lang="zh-TW" altLang="en-US" sz="2000" dirty="0"/>
              <a:t>的電影，創造了一個想像的世界</a:t>
            </a:r>
            <a:r>
              <a:rPr lang="zh-TW" altLang="en-US" sz="2000" dirty="0" smtClean="0"/>
              <a:t>。他曾揭露</a:t>
            </a:r>
            <a:r>
              <a:rPr lang="zh-TW" altLang="en-US" sz="2000" dirty="0"/>
              <a:t>從孩提時代起，他就著迷的事</a:t>
            </a:r>
            <a:r>
              <a:rPr lang="en-US" altLang="zh-TW" sz="2000" dirty="0"/>
              <a:t>--</a:t>
            </a:r>
            <a:r>
              <a:rPr lang="zh-TW" altLang="en-US" sz="2000" dirty="0"/>
              <a:t>科幻小說和深海潛水，最終，他所著迷的事帶領他完成了影史鉅</a:t>
            </a:r>
            <a:r>
              <a:rPr lang="zh-TW" altLang="en-US" sz="2000" dirty="0" smtClean="0"/>
              <a:t>片</a:t>
            </a:r>
            <a:r>
              <a:rPr lang="en-US" altLang="zh-TW" sz="2000" dirty="0" smtClean="0"/>
              <a:t>“</a:t>
            </a:r>
            <a:r>
              <a:rPr lang="zh-TW" altLang="en-US" sz="2000" dirty="0" smtClean="0"/>
              <a:t>異形</a:t>
            </a:r>
            <a:r>
              <a:rPr lang="en-US" altLang="zh-TW" sz="2000" dirty="0" smtClean="0"/>
              <a:t>”</a:t>
            </a:r>
            <a:r>
              <a:rPr lang="zh-TW" altLang="en-US" sz="2000" dirty="0" smtClean="0"/>
              <a:t>、</a:t>
            </a:r>
            <a:r>
              <a:rPr lang="en-US" altLang="zh-TW" sz="2000" dirty="0" smtClean="0"/>
              <a:t>”</a:t>
            </a:r>
            <a:r>
              <a:rPr lang="zh-TW" altLang="en-US" sz="2000" dirty="0" smtClean="0"/>
              <a:t>深淵</a:t>
            </a:r>
            <a:r>
              <a:rPr lang="en-US" altLang="zh-TW" sz="2000" dirty="0" smtClean="0"/>
              <a:t>“</a:t>
            </a:r>
            <a:r>
              <a:rPr lang="zh-TW" altLang="en-US" sz="2000" dirty="0" smtClean="0"/>
              <a:t>、</a:t>
            </a:r>
            <a:r>
              <a:rPr lang="en-US" altLang="zh-TW" sz="2000" dirty="0" smtClean="0"/>
              <a:t>”</a:t>
            </a:r>
            <a:r>
              <a:rPr lang="zh-TW" altLang="en-US" sz="2000" dirty="0" smtClean="0"/>
              <a:t>魔鬼</a:t>
            </a:r>
            <a:r>
              <a:rPr lang="zh-TW" altLang="en-US" sz="2000" dirty="0"/>
              <a:t>終結者</a:t>
            </a:r>
            <a:r>
              <a:rPr lang="en-US" altLang="zh-TW" sz="2000" dirty="0"/>
              <a:t>"</a:t>
            </a:r>
            <a:r>
              <a:rPr lang="zh-TW" altLang="en-US" sz="2000" dirty="0"/>
              <a:t>、</a:t>
            </a:r>
            <a:r>
              <a:rPr lang="en-US" altLang="zh-TW" sz="2000" dirty="0"/>
              <a:t>"</a:t>
            </a:r>
            <a:r>
              <a:rPr lang="zh-TW" altLang="en-US" sz="2000" dirty="0"/>
              <a:t>鐵達尼號</a:t>
            </a:r>
            <a:r>
              <a:rPr lang="en-US" altLang="zh-TW" sz="2000" dirty="0"/>
              <a:t>"</a:t>
            </a:r>
            <a:r>
              <a:rPr lang="zh-TW" altLang="en-US" sz="2000" dirty="0"/>
              <a:t>和</a:t>
            </a:r>
            <a:r>
              <a:rPr lang="en-US" altLang="zh-TW" sz="2000" dirty="0"/>
              <a:t>"</a:t>
            </a:r>
            <a:r>
              <a:rPr lang="zh-TW" altLang="en-US" sz="2000" dirty="0"/>
              <a:t>阿凡達</a:t>
            </a:r>
            <a:r>
              <a:rPr lang="en-US" altLang="zh-TW" sz="2000" dirty="0"/>
              <a:t>"</a:t>
            </a:r>
            <a:r>
              <a:rPr lang="zh-TW" altLang="en-US" sz="2000" dirty="0"/>
              <a:t>。</a:t>
            </a:r>
          </a:p>
        </p:txBody>
      </p:sp>
      <p:sp>
        <p:nvSpPr>
          <p:cNvPr id="3" name="投影片編號版面配置區 2"/>
          <p:cNvSpPr>
            <a:spLocks noGrp="1"/>
          </p:cNvSpPr>
          <p:nvPr>
            <p:ph type="sldNum" sz="quarter" idx="12"/>
          </p:nvPr>
        </p:nvSpPr>
        <p:spPr/>
        <p:txBody>
          <a:bodyPr/>
          <a:lstStyle/>
          <a:p>
            <a:pPr>
              <a:defRPr/>
            </a:pPr>
            <a:fld id="{C34E1A44-03B8-4E31-8897-EE52B06832E0}" type="slidenum">
              <a:rPr lang="en-US" altLang="zh-TW" smtClean="0">
                <a:solidFill>
                  <a:srgbClr val="FFFFFF"/>
                </a:solidFill>
              </a:rPr>
              <a:pPr>
                <a:defRPr/>
              </a:pPr>
              <a:t>6</a:t>
            </a:fld>
            <a:endParaRPr lang="en-US" altLang="zh-TW">
              <a:solidFill>
                <a:srgbClr val="FFFFFF"/>
              </a:solidFill>
            </a:endParaRPr>
          </a:p>
        </p:txBody>
      </p:sp>
      <p:grpSp>
        <p:nvGrpSpPr>
          <p:cNvPr id="7" name="群組 6"/>
          <p:cNvGrpSpPr/>
          <p:nvPr/>
        </p:nvGrpSpPr>
        <p:grpSpPr>
          <a:xfrm>
            <a:off x="824116" y="2452045"/>
            <a:ext cx="7596844" cy="3848165"/>
            <a:chOff x="719572" y="2339187"/>
            <a:chExt cx="7848872" cy="4073882"/>
          </a:xfrm>
        </p:grpSpPr>
        <p:grpSp>
          <p:nvGrpSpPr>
            <p:cNvPr id="6" name="群組 5"/>
            <p:cNvGrpSpPr/>
            <p:nvPr/>
          </p:nvGrpSpPr>
          <p:grpSpPr>
            <a:xfrm>
              <a:off x="719572" y="2339187"/>
              <a:ext cx="7848872" cy="2187243"/>
              <a:chOff x="611560" y="2666702"/>
              <a:chExt cx="7848872" cy="2187243"/>
            </a:xfrm>
          </p:grpSpPr>
          <p:pic>
            <p:nvPicPr>
              <p:cNvPr id="3075" name="Picture 3" descr="D:\李國光\教材\電影\阿凡達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66702"/>
                <a:ext cx="3888432" cy="21872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李國光\教材\電影\阿凡達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70608"/>
                <a:ext cx="3816424" cy="2146739"/>
              </a:xfrm>
              <a:prstGeom prst="rect">
                <a:avLst/>
              </a:prstGeom>
              <a:noFill/>
              <a:extLst>
                <a:ext uri="{909E8E84-426E-40DD-AFC4-6F175D3DCCD1}">
                  <a14:hiddenFill xmlns:a14="http://schemas.microsoft.com/office/drawing/2010/main">
                    <a:solidFill>
                      <a:srgbClr val="FFFFFF"/>
                    </a:solidFill>
                  </a14:hiddenFill>
                </a:ext>
              </a:extLst>
            </p:spPr>
          </p:pic>
        </p:grpSp>
        <p:pic>
          <p:nvPicPr>
            <p:cNvPr id="3077" name="Picture 5" descr="D:\李國光\教材\電影\阿凡達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226" y="4644467"/>
              <a:ext cx="3060340" cy="17214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李國光\教材\電影\阿凡達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020" y="4597308"/>
              <a:ext cx="3228020" cy="18157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511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396EF01-6DB2-4213-B23F-7F8869372B7D}" type="slidenum">
              <a:rPr lang="en-US" altLang="zh-TW">
                <a:solidFill>
                  <a:srgbClr val="FFFFFF"/>
                </a:solidFill>
              </a:rPr>
              <a:pPr>
                <a:defRPr/>
              </a:pPr>
              <a:t>7</a:t>
            </a:fld>
            <a:endParaRPr lang="en-US" altLang="zh-TW">
              <a:solidFill>
                <a:srgbClr val="FFFFFF"/>
              </a:solidFill>
            </a:endParaRPr>
          </a:p>
        </p:txBody>
      </p:sp>
      <p:sp>
        <p:nvSpPr>
          <p:cNvPr id="2145282" name="Rectangle 2"/>
          <p:cNvSpPr>
            <a:spLocks noGrp="1" noChangeArrowheads="1"/>
          </p:cNvSpPr>
          <p:nvPr>
            <p:ph type="title"/>
          </p:nvPr>
        </p:nvSpPr>
        <p:spPr>
          <a:xfrm>
            <a:off x="700088" y="61236"/>
            <a:ext cx="7772400" cy="1143000"/>
          </a:xfrm>
        </p:spPr>
        <p:txBody>
          <a:bodyPr/>
          <a:lstStyle/>
          <a:p>
            <a:pPr eaLnBrk="1" hangingPunct="1">
              <a:defRPr/>
            </a:pPr>
            <a:r>
              <a:rPr lang="zh-TW" altLang="en-US" dirty="0" smtClean="0"/>
              <a:t>典範轉移</a:t>
            </a:r>
            <a:r>
              <a:rPr lang="en-US" altLang="zh-TW" dirty="0" smtClean="0"/>
              <a:t>(Paradigm shift)</a:t>
            </a:r>
          </a:p>
        </p:txBody>
      </p:sp>
      <p:pic>
        <p:nvPicPr>
          <p:cNvPr id="69636" name="Picture 3" descr="j0282852"/>
          <p:cNvPicPr>
            <a:picLocks noChangeAspect="1" noChangeArrowheads="1" noCrop="1"/>
          </p:cNvPicPr>
          <p:nvPr/>
        </p:nvPicPr>
        <p:blipFill>
          <a:blip r:embed="rId2"/>
          <a:srcRect/>
          <a:stretch>
            <a:fillRect/>
          </a:stretch>
        </p:blipFill>
        <p:spPr bwMode="auto">
          <a:xfrm>
            <a:off x="5165232" y="1295292"/>
            <a:ext cx="3918160" cy="4012007"/>
          </a:xfrm>
          <a:prstGeom prst="rect">
            <a:avLst/>
          </a:prstGeom>
          <a:noFill/>
          <a:ln w="9525">
            <a:noFill/>
            <a:miter lim="800000"/>
            <a:headEnd/>
            <a:tailEnd/>
          </a:ln>
        </p:spPr>
      </p:pic>
      <p:sp>
        <p:nvSpPr>
          <p:cNvPr id="2145284" name="Text Box 4"/>
          <p:cNvSpPr txBox="1">
            <a:spLocks noChangeArrowheads="1"/>
          </p:cNvSpPr>
          <p:nvPr/>
        </p:nvSpPr>
        <p:spPr bwMode="auto">
          <a:xfrm>
            <a:off x="550863" y="5635626"/>
            <a:ext cx="8070850" cy="641350"/>
          </a:xfrm>
          <a:prstGeom prst="rect">
            <a:avLst/>
          </a:prstGeom>
          <a:solidFill>
            <a:srgbClr val="008000"/>
          </a:solidFill>
          <a:ln w="9525">
            <a:noFill/>
            <a:miter lim="800000"/>
            <a:headEnd/>
            <a:tailEnd/>
          </a:ln>
        </p:spPr>
        <p:txBody>
          <a:bodyPr wrap="none">
            <a:spAutoFit/>
          </a:bodyPr>
          <a:lstStyle/>
          <a:p>
            <a:r>
              <a:rPr lang="en-US" altLang="zh-TW" sz="3600" b="1" dirty="0">
                <a:solidFill>
                  <a:srgbClr val="FFFFFF"/>
                </a:solidFill>
                <a:latin typeface="Times New Roman" pitchFamily="18" charset="0"/>
              </a:rPr>
              <a:t>….</a:t>
            </a:r>
            <a:r>
              <a:rPr lang="zh-TW" altLang="en-US" sz="3600" b="1" dirty="0">
                <a:solidFill>
                  <a:srgbClr val="FFFFFF"/>
                </a:solidFill>
                <a:latin typeface="Times New Roman" pitchFamily="18" charset="0"/>
              </a:rPr>
              <a:t>就是超越「知識」、創新「知識」。</a:t>
            </a:r>
          </a:p>
        </p:txBody>
      </p:sp>
      <p:sp>
        <p:nvSpPr>
          <p:cNvPr id="2" name="文字方塊 1"/>
          <p:cNvSpPr txBox="1"/>
          <p:nvPr/>
        </p:nvSpPr>
        <p:spPr>
          <a:xfrm>
            <a:off x="251520" y="1295292"/>
            <a:ext cx="4680520" cy="4154984"/>
          </a:xfrm>
          <a:prstGeom prst="rect">
            <a:avLst/>
          </a:prstGeom>
          <a:solidFill>
            <a:srgbClr val="FFFF00"/>
          </a:solidFill>
        </p:spPr>
        <p:txBody>
          <a:bodyPr wrap="square" rtlCol="0">
            <a:spAutoFit/>
          </a:bodyPr>
          <a:lstStyle/>
          <a:p>
            <a:r>
              <a:rPr lang="zh-TW" altLang="en-US" sz="2200" dirty="0">
                <a:solidFill>
                  <a:srgbClr val="003399">
                    <a:lumMod val="50000"/>
                  </a:srgbClr>
                </a:solidFill>
              </a:rPr>
              <a:t>庫</a:t>
            </a:r>
            <a:r>
              <a:rPr lang="zh-TW" altLang="en-US" sz="2200" dirty="0" smtClean="0">
                <a:solidFill>
                  <a:srgbClr val="003399">
                    <a:lumMod val="50000"/>
                  </a:srgbClr>
                </a:solidFill>
              </a:rPr>
              <a:t>恩</a:t>
            </a:r>
            <a:r>
              <a:rPr lang="en-US" altLang="zh-TW" sz="2200" dirty="0" smtClean="0">
                <a:solidFill>
                  <a:srgbClr val="003399">
                    <a:lumMod val="50000"/>
                  </a:srgbClr>
                </a:solidFill>
              </a:rPr>
              <a:t>(Thomas </a:t>
            </a:r>
            <a:r>
              <a:rPr lang="en-US" altLang="zh-TW" sz="2200" dirty="0" err="1" smtClean="0">
                <a:solidFill>
                  <a:srgbClr val="003399">
                    <a:lumMod val="50000"/>
                  </a:srgbClr>
                </a:solidFill>
              </a:rPr>
              <a:t>S.Kuhn</a:t>
            </a:r>
            <a:r>
              <a:rPr lang="en-US" altLang="zh-TW" sz="2200" u="sng" dirty="0" smtClean="0">
                <a:solidFill>
                  <a:srgbClr val="003399">
                    <a:lumMod val="50000"/>
                  </a:srgbClr>
                </a:solidFill>
              </a:rPr>
              <a:t>)</a:t>
            </a:r>
            <a:r>
              <a:rPr lang="zh-TW" altLang="en-US" sz="2200" dirty="0" smtClean="0">
                <a:solidFill>
                  <a:srgbClr val="003399">
                    <a:lumMod val="50000"/>
                  </a:srgbClr>
                </a:solidFill>
              </a:rPr>
              <a:t>指出</a:t>
            </a:r>
            <a:r>
              <a:rPr lang="zh-TW" altLang="en-US" sz="2200" dirty="0">
                <a:solidFill>
                  <a:srgbClr val="003399">
                    <a:lumMod val="50000"/>
                  </a:srgbClr>
                </a:solidFill>
              </a:rPr>
              <a:t>：“按既定的用法</a:t>
            </a:r>
            <a:r>
              <a:rPr lang="zh-TW" altLang="en-US" sz="2200" dirty="0" smtClean="0">
                <a:solidFill>
                  <a:srgbClr val="003399">
                    <a:lumMod val="50000"/>
                  </a:srgbClr>
                </a:solidFill>
              </a:rPr>
              <a:t>，</a:t>
            </a:r>
            <a:r>
              <a:rPr lang="zh-TW" altLang="en-US" sz="2200" u="sng" dirty="0">
                <a:solidFill>
                  <a:srgbClr val="003399">
                    <a:lumMod val="50000"/>
                  </a:srgbClr>
                </a:solidFill>
              </a:rPr>
              <a:t>典</a:t>
            </a:r>
            <a:r>
              <a:rPr lang="zh-TW" altLang="en-US" sz="2200" u="sng" dirty="0" smtClean="0">
                <a:solidFill>
                  <a:srgbClr val="003399">
                    <a:lumMod val="50000"/>
                  </a:srgbClr>
                </a:solidFill>
              </a:rPr>
              <a:t>範就是</a:t>
            </a:r>
            <a:r>
              <a:rPr lang="zh-TW" altLang="en-US" sz="2200" u="sng" dirty="0">
                <a:solidFill>
                  <a:srgbClr val="003399">
                    <a:lumMod val="50000"/>
                  </a:srgbClr>
                </a:solidFill>
              </a:rPr>
              <a:t>一種公認的模型或模式</a:t>
            </a:r>
            <a:r>
              <a:rPr lang="zh-TW" altLang="en-US" sz="2200" dirty="0">
                <a:solidFill>
                  <a:srgbClr val="003399">
                    <a:lumMod val="50000"/>
                  </a:srgbClr>
                </a:solidFill>
              </a:rPr>
              <a:t>。”“我採用這個術語是想說明，在科學實際活動中某些被公認的範例──包括定律、理論、應用以及儀器設備統統在內的範例──為某種科學研究傳統的出現提供了模型。”在庫恩看來</a:t>
            </a:r>
            <a:r>
              <a:rPr lang="zh-TW" altLang="en-US" sz="2200" dirty="0" smtClean="0">
                <a:solidFill>
                  <a:srgbClr val="003399">
                    <a:lumMod val="50000"/>
                  </a:srgbClr>
                </a:solidFill>
              </a:rPr>
              <a:t>，典範是</a:t>
            </a:r>
            <a:r>
              <a:rPr lang="zh-TW" altLang="en-US" sz="2200" dirty="0">
                <a:solidFill>
                  <a:srgbClr val="003399">
                    <a:lumMod val="50000"/>
                  </a:srgbClr>
                </a:solidFill>
              </a:rPr>
              <a:t>一種對本體論、認識論和方法論的基本承諾，是科學家集團所共同接受的一組假說、理論、準則和方法的總和，這些東西在心理上形成科學家的共同信念。</a:t>
            </a:r>
          </a:p>
        </p:txBody>
      </p:sp>
    </p:spTree>
    <p:extLst>
      <p:ext uri="{BB962C8B-B14F-4D97-AF65-F5344CB8AC3E}">
        <p14:creationId xmlns:p14="http://schemas.microsoft.com/office/powerpoint/2010/main" val="12531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5284"/>
                                        </p:tgtEl>
                                        <p:attrNameLst>
                                          <p:attrName>style.visibility</p:attrName>
                                        </p:attrNameLst>
                                      </p:cBhvr>
                                      <p:to>
                                        <p:strVal val="visible"/>
                                      </p:to>
                                    </p:set>
                                    <p:animEffect transition="in" filter="dissolve">
                                      <p:cBhvr>
                                        <p:cTn id="7" dur="500"/>
                                        <p:tgtEl>
                                          <p:spTgt spid="214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2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典範轉移</a:t>
            </a:r>
            <a:r>
              <a:rPr lang="en-US" altLang="zh-TW" dirty="0" smtClean="0"/>
              <a:t>(Paradigm shift)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solidFill>
                  <a:srgbClr val="FFFFFF"/>
                </a:solidFill>
              </a:rPr>
              <a:pPr>
                <a:defRPr/>
              </a:pPr>
              <a:t>8</a:t>
            </a:fld>
            <a:endParaRPr lang="en-US" altLang="zh-TW" dirty="0">
              <a:solidFill>
                <a:srgbClr val="FFFFFF"/>
              </a:solidFill>
            </a:endParaRPr>
          </a:p>
        </p:txBody>
      </p:sp>
      <p:pic>
        <p:nvPicPr>
          <p:cNvPr id="26626" name="Picture 2" descr="D:\李國光\992\伽利略.JPG"/>
          <p:cNvPicPr>
            <a:picLocks noGrp="1" noChangeAspect="1" noChangeArrowheads="1"/>
          </p:cNvPicPr>
          <p:nvPr>
            <p:ph idx="1"/>
          </p:nvPr>
        </p:nvPicPr>
        <p:blipFill>
          <a:blip r:embed="rId2" cstate="print"/>
          <a:srcRect/>
          <a:stretch>
            <a:fillRect/>
          </a:stretch>
        </p:blipFill>
        <p:spPr bwMode="auto">
          <a:xfrm>
            <a:off x="422410" y="1285860"/>
            <a:ext cx="8277940" cy="4429156"/>
          </a:xfrm>
          <a:prstGeom prst="rect">
            <a:avLst/>
          </a:prstGeom>
          <a:noFill/>
        </p:spPr>
      </p:pic>
    </p:spTree>
    <p:extLst>
      <p:ext uri="{BB962C8B-B14F-4D97-AF65-F5344CB8AC3E}">
        <p14:creationId xmlns:p14="http://schemas.microsoft.com/office/powerpoint/2010/main" val="334601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188640"/>
            <a:ext cx="4815830" cy="1143000"/>
          </a:xfrm>
        </p:spPr>
        <p:txBody>
          <a:bodyPr/>
          <a:lstStyle/>
          <a:p>
            <a:r>
              <a:rPr lang="zh-TW" altLang="en-US" dirty="0"/>
              <a:t>地心</a:t>
            </a:r>
            <a:r>
              <a:rPr lang="zh-TW" altLang="en-US" dirty="0" smtClean="0"/>
              <a:t>說與日心說</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solidFill>
                  <a:srgbClr val="FFFFFF"/>
                </a:solidFill>
              </a:rPr>
              <a:pPr>
                <a:defRPr/>
              </a:pPr>
              <a:t>9</a:t>
            </a:fld>
            <a:endParaRPr lang="en-US" altLang="zh-TW">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6785" y="620688"/>
            <a:ext cx="2761151" cy="230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552" y="3093975"/>
            <a:ext cx="2365615" cy="331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56792"/>
            <a:ext cx="5627273" cy="48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8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62</TotalTime>
  <Words>1214</Words>
  <Application>Microsoft Office PowerPoint</Application>
  <PresentationFormat>如螢幕大小 (4:3)</PresentationFormat>
  <Paragraphs>231</Paragraphs>
  <Slides>21</Slides>
  <Notes>1</Notes>
  <HiddenSlides>2</HiddenSlides>
  <MMClips>0</MMClips>
  <ScaleCrop>false</ScaleCrop>
  <HeadingPairs>
    <vt:vector size="8" baseType="variant">
      <vt:variant>
        <vt:lpstr>使用字型</vt:lpstr>
      </vt:variant>
      <vt:variant>
        <vt:i4>10</vt:i4>
      </vt:variant>
      <vt:variant>
        <vt:lpstr>佈景主題</vt:lpstr>
      </vt:variant>
      <vt:variant>
        <vt:i4>2</vt:i4>
      </vt:variant>
      <vt:variant>
        <vt:lpstr>內嵌 OLE 伺服程式</vt:lpstr>
      </vt:variant>
      <vt:variant>
        <vt:i4>1</vt:i4>
      </vt:variant>
      <vt:variant>
        <vt:lpstr>投影片標題</vt:lpstr>
      </vt:variant>
      <vt:variant>
        <vt:i4>21</vt:i4>
      </vt:variant>
    </vt:vector>
  </HeadingPairs>
  <TitlesOfParts>
    <vt:vector size="34" baseType="lpstr">
      <vt:lpstr>Arial Unicode MS</vt:lpstr>
      <vt:lpstr>Monotype Sorts</vt:lpstr>
      <vt:lpstr>SunSans-Demi</vt:lpstr>
      <vt:lpstr>新細明體</vt:lpstr>
      <vt:lpstr>標楷體</vt:lpstr>
      <vt:lpstr>Arial</vt:lpstr>
      <vt:lpstr>Arial Narrow</vt:lpstr>
      <vt:lpstr>Calibri</vt:lpstr>
      <vt:lpstr>Symbol</vt:lpstr>
      <vt:lpstr>Times New Roman</vt:lpstr>
      <vt:lpstr>教學目標</vt:lpstr>
      <vt:lpstr>1_教學目標</vt:lpstr>
      <vt:lpstr>VISIO</vt:lpstr>
      <vt:lpstr>外在環境：機會或威脅？</vt:lpstr>
      <vt:lpstr>跳高的典範(Paradigm)</vt:lpstr>
      <vt:lpstr>她們的職業？</vt:lpstr>
      <vt:lpstr>老鼠走迷宮？</vt:lpstr>
      <vt:lpstr>典範轉移：IBM vs Apple</vt:lpstr>
      <vt:lpstr>詹姆士．柯麥隆的典範轉移</vt:lpstr>
      <vt:lpstr>典範轉移(Paradigm shift)</vt:lpstr>
      <vt:lpstr>典範轉移(Paradigm shift)</vt:lpstr>
      <vt:lpstr>地心說與日心說</vt:lpstr>
      <vt:lpstr>PowerPoint 簡報</vt:lpstr>
      <vt:lpstr>PowerPoint 簡報</vt:lpstr>
      <vt:lpstr>速度革命</vt:lpstr>
      <vt:lpstr>A Natural Evolution</vt:lpstr>
      <vt:lpstr>The Marketing Theory</vt:lpstr>
      <vt:lpstr>信息傳遞的典範轉移</vt:lpstr>
      <vt:lpstr>PowerPoint 簡報</vt:lpstr>
      <vt:lpstr>梅特卡夫定律(Metcalfe’s Law)</vt:lpstr>
      <vt:lpstr>外部 n 達到臨界點的關鍵能力</vt:lpstr>
      <vt:lpstr>殺手應用的特性(Killer App.)</vt:lpstr>
      <vt:lpstr>Technology and Business Transformation</vt:lpstr>
      <vt:lpstr>Examples</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外在環境：機會或威脅？</dc:title>
  <dc:creator>Your User Name</dc:creator>
  <cp:lastModifiedBy>George Lee</cp:lastModifiedBy>
  <cp:revision>8</cp:revision>
  <dcterms:created xsi:type="dcterms:W3CDTF">2010-07-13T10:00:02Z</dcterms:created>
  <dcterms:modified xsi:type="dcterms:W3CDTF">2017-09-12T01:47:25Z</dcterms:modified>
</cp:coreProperties>
</file>